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60" r:id="rId4"/>
    <p:sldId id="261" r:id="rId5"/>
    <p:sldId id="259" r:id="rId6"/>
    <p:sldId id="265" r:id="rId7"/>
    <p:sldId id="270" r:id="rId8"/>
    <p:sldId id="271" r:id="rId9"/>
    <p:sldId id="267" r:id="rId10"/>
    <p:sldId id="268" r:id="rId11"/>
    <p:sldId id="278" r:id="rId12"/>
    <p:sldId id="262" r:id="rId13"/>
    <p:sldId id="269" r:id="rId14"/>
    <p:sldId id="263" r:id="rId15"/>
    <p:sldId id="273" r:id="rId16"/>
    <p:sldId id="274" r:id="rId17"/>
    <p:sldId id="275" r:id="rId18"/>
    <p:sldId id="276" r:id="rId19"/>
    <p:sldId id="264" r:id="rId20"/>
    <p:sldId id="277" r:id="rId21"/>
    <p:sldId id="279" r:id="rId22"/>
    <p:sldId id="280" r:id="rId23"/>
    <p:sldId id="281" r:id="rId24"/>
    <p:sldId id="282" r:id="rId25"/>
    <p:sldId id="283" r:id="rId26"/>
    <p:sldId id="257" r:id="rId27"/>
  </p:sldIdLst>
  <p:sldSz cx="9144000" cy="5143500" type="screen16x9"/>
  <p:notesSz cx="6858000" cy="9144000"/>
  <p:embeddedFontLst>
    <p:embeddedFont>
      <p:font typeface="Helvetica" panose="020B0604020202020204" pitchFamily="34" charset="0"/>
      <p:regular r:id="rId29"/>
      <p:bold r:id="rId30"/>
      <p:italic r:id="rId31"/>
      <p:boldItalic r:id="rId32"/>
    </p:embeddedFont>
    <p:embeddedFont>
      <p:font typeface="Helvetica Neue" panose="020B0604020202020204" charset="0"/>
      <p:regular r:id="rId33"/>
      <p:bold r:id="rId34"/>
      <p:italic r:id="rId35"/>
      <p:boldItalic r:id="rId36"/>
    </p:embeddedFont>
    <p:embeddedFont>
      <p:font typeface="Raleway" pitchFamily="2" charset="0"/>
      <p:regular r:id="rId37"/>
      <p:bold r:id="rId38"/>
      <p:italic r:id="rId39"/>
      <p:boldItalic r:id="rId40"/>
    </p:embeddedFont>
    <p:embeddedFont>
      <p:font typeface="Source Sans Pro" panose="020B0503030403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hlbtDGMM15Dx49dh6Qsye+Zr1c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070" autoAdjust="0"/>
  </p:normalViewPr>
  <p:slideViewPr>
    <p:cSldViewPr snapToGrid="0">
      <p:cViewPr varScale="1">
        <p:scale>
          <a:sx n="110" d="100"/>
          <a:sy n="110" d="100"/>
        </p:scale>
        <p:origin x="164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2812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6769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4365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0533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5540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4870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1786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3953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701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7094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7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155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2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279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6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26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0eda3e380_1_224"/>
          <p:cNvSpPr txBox="1">
            <a:spLocks noGrp="1"/>
          </p:cNvSpPr>
          <p:nvPr>
            <p:ph type="body" idx="1"/>
          </p:nvPr>
        </p:nvSpPr>
        <p:spPr>
          <a:xfrm>
            <a:off x="450503" y="3741428"/>
            <a:ext cx="82392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 b="1" i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marL="1371600" lvl="2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marL="1828800" lvl="3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marL="2286000" lvl="4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marL="2743200" lvl="5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g100eda3e380_1_224"/>
          <p:cNvSpPr txBox="1">
            <a:spLocks noGrp="1"/>
          </p:cNvSpPr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Ovo"/>
              <a:buNone/>
              <a:defRPr sz="4400">
                <a:solidFill>
                  <a:srgbClr val="000000"/>
                </a:solidFill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7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7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7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7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7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7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7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100eda3e380_1_224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vo"/>
              <a:buNone/>
              <a:defRPr sz="2100" b="1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vo"/>
              <a:buNone/>
              <a:defRPr sz="2100" b="1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vo"/>
              <a:buNone/>
              <a:defRPr sz="2100" b="1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vo"/>
              <a:buNone/>
              <a:defRPr sz="2100" b="1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vo"/>
              <a:buNone/>
              <a:defRPr sz="2100" b="1"/>
            </a:lvl5pPr>
            <a:lvl6pPr marL="2743200" lvl="5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pic>
        <p:nvPicPr>
          <p:cNvPr id="58" name="Google Shape;58;g100eda3e380_1_224" descr="logoui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60494" y="4438307"/>
            <a:ext cx="850998" cy="850998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pic>
        <p:nvPicPr>
          <p:cNvPr id="59" name="Google Shape;59;g100eda3e380_1_224" descr="dESnZnpR7dll976hCvGPvSYECiSnTDStXa8f-7kL3SwQD3PXWjAD50RZG_F55nlhHR7RW2GzInCLhGo0qHIp3uPe5d3OMWocR-X_ACF1O2p6ul5MquJA5O3NCYBL5klX47UxVANQO2o.png"/>
          <p:cNvPicPr preferRelativeResize="0"/>
          <p:nvPr/>
        </p:nvPicPr>
        <p:blipFill rotWithShape="1">
          <a:blip r:embed="rId3">
            <a:alphaModFix amt="10000"/>
          </a:blip>
          <a:srcRect b="12732"/>
          <a:stretch/>
        </p:blipFill>
        <p:spPr>
          <a:xfrm>
            <a:off x="1355006" y="697781"/>
            <a:ext cx="6434064" cy="37479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100eda3e380_1_22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5.jpeg"/><Relationship Id="rId4" Type="http://schemas.openxmlformats.org/officeDocument/2006/relationships/image" Target="../media/image21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5.jpe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5.jpe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tF4DML7FIW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4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eg"/><Relationship Id="rId5" Type="http://schemas.openxmlformats.org/officeDocument/2006/relationships/image" Target="../media/image3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jp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mailto:famarcar@uis.edu.c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hyperlink" Target="mailto:famarcar@saber.uis.edu.co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xoplanets.nasa.gov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hyperlink" Target="https://exoplanets.nasa.gov/news/1413/scientists-make-huge-dataset-of-nearby-stars-available-to-public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jpg"/><Relationship Id="rId4" Type="http://schemas.openxmlformats.org/officeDocument/2006/relationships/hyperlink" Target="http://www.youtube.com/watch?v=HS1wV9NMLr8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youtube.com/watch?v=8tq1C8spV_g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0.jpg"/><Relationship Id="rId9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 txBox="1">
            <a:spLocks noGrp="1"/>
          </p:cNvSpPr>
          <p:nvPr>
            <p:ph type="title"/>
          </p:nvPr>
        </p:nvSpPr>
        <p:spPr>
          <a:xfrm>
            <a:off x="127089" y="123575"/>
            <a:ext cx="8582586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000" dirty="0"/>
              <a:t>Machine Learning: an introduction</a:t>
            </a:r>
            <a:br>
              <a:rPr lang="en-US" sz="4000" dirty="0"/>
            </a:b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LA-</a:t>
            </a:r>
            <a:r>
              <a:rPr lang="en-US" sz="4000" dirty="0" err="1">
                <a:solidFill>
                  <a:schemeClr val="tx2">
                    <a:lumMod val="75000"/>
                  </a:schemeClr>
                </a:solidFill>
              </a:rPr>
              <a:t>CoNGA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 physics</a:t>
            </a:r>
            <a:endParaRPr lang="es-CO" sz="4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Google Shape;66;p1"/>
          <p:cNvSpPr txBox="1">
            <a:spLocks noGrp="1"/>
          </p:cNvSpPr>
          <p:nvPr>
            <p:ph type="body" idx="1"/>
          </p:nvPr>
        </p:nvSpPr>
        <p:spPr>
          <a:xfrm>
            <a:off x="1171150" y="2318223"/>
            <a:ext cx="6494463" cy="1463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algn="ctr" eaLnBrk="1" hangingPunct="1"/>
            <a:r>
              <a:rPr lang="en-US" altLang="en-US" sz="2800" b="1" i="1" u="sng" dirty="0">
                <a:solidFill>
                  <a:srgbClr val="404040"/>
                </a:solidFill>
                <a:latin typeface="Helvetica" panose="020B0604020202020204" pitchFamily="34" charset="0"/>
              </a:rPr>
              <a:t>Fabio Martínez, PhD</a:t>
            </a:r>
            <a:endParaRPr lang="en-US" altLang="en-US" sz="2800" b="1" i="1" u="sng" baseline="30000" dirty="0">
              <a:solidFill>
                <a:srgbClr val="404040"/>
              </a:solidFill>
              <a:latin typeface="Helvetica" panose="020B060402020202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9308"/>
              <a:buNone/>
            </a:pPr>
            <a:endParaRPr lang="es" sz="1447" b="1" dirty="0">
              <a:solidFill>
                <a:srgbClr val="434343"/>
              </a:solidFill>
            </a:endParaRPr>
          </a:p>
          <a:p>
            <a:pPr eaLnBrk="1" hangingPunct="1"/>
            <a:r>
              <a:rPr lang="en-US" altLang="en-US" sz="1600" i="1" dirty="0">
                <a:solidFill>
                  <a:srgbClr val="404040"/>
                </a:solidFill>
                <a:latin typeface="Helvetica" panose="020B0604020202020204" pitchFamily="34" charset="0"/>
              </a:rPr>
              <a:t>Universidad Industrial de Santander, BIVL2ab -Biomedical Imaging, Vision, and Learning Laboratory, Colombia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9308"/>
              <a:buNone/>
            </a:pPr>
            <a:r>
              <a:rPr lang="es" sz="1447" dirty="0">
                <a:solidFill>
                  <a:srgbClr val="434343"/>
                </a:solidFill>
              </a:rPr>
              <a:t>	famarcar@saber.uis.edu.co, famarcar@uis.edu.co</a:t>
            </a:r>
            <a:endParaRPr sz="1447" dirty="0">
              <a:solidFill>
                <a:srgbClr val="434343"/>
              </a:solidFill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74400" y="4233825"/>
            <a:ext cx="8954700" cy="8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3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"/>
          <p:cNvGrpSpPr/>
          <p:nvPr/>
        </p:nvGrpSpPr>
        <p:grpSpPr>
          <a:xfrm flipH="1">
            <a:off x="6756775" y="3195121"/>
            <a:ext cx="2148894" cy="825345"/>
            <a:chOff x="439473" y="1811648"/>
            <a:chExt cx="4206918" cy="1744179"/>
          </a:xfrm>
        </p:grpSpPr>
        <p:sp>
          <p:nvSpPr>
            <p:cNvPr id="71" name="Google Shape;71;p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8" name="Picture 4" descr="LA-CoNGA physics">
            <a:extLst>
              <a:ext uri="{FF2B5EF4-FFF2-40B4-BE49-F238E27FC236}">
                <a16:creationId xmlns:a16="http://schemas.microsoft.com/office/drawing/2014/main" id="{C055FD3C-E6ED-436C-9111-D3A4412B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487" y="4261075"/>
            <a:ext cx="3549182" cy="7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/>
          <p:nvPr/>
        </p:nvSpPr>
        <p:spPr>
          <a:xfrm>
            <a:off x="0" y="4318188"/>
            <a:ext cx="9114600" cy="8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2863" y="4318150"/>
            <a:ext cx="1461136" cy="82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0" y="48500"/>
            <a:ext cx="6847051" cy="3395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94575" y="3561835"/>
            <a:ext cx="4588301" cy="11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97563" y="214425"/>
            <a:ext cx="2994125" cy="87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34776" y="1382950"/>
            <a:ext cx="1956899" cy="199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8;p1">
            <a:extLst>
              <a:ext uri="{FF2B5EF4-FFF2-40B4-BE49-F238E27FC236}">
                <a16:creationId xmlns:a16="http://schemas.microsoft.com/office/drawing/2014/main" id="{844E7BE6-E882-5BBC-28ED-38264783385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9;p1">
            <a:extLst>
              <a:ext uri="{FF2B5EF4-FFF2-40B4-BE49-F238E27FC236}">
                <a16:creationId xmlns:a16="http://schemas.microsoft.com/office/drawing/2014/main" id="{5904933A-FDD0-8D57-4382-354B498FD4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4" descr="LA-CoNGA physics">
            <a:extLst>
              <a:ext uri="{FF2B5EF4-FFF2-40B4-BE49-F238E27FC236}">
                <a16:creationId xmlns:a16="http://schemas.microsoft.com/office/drawing/2014/main" id="{5B43F0EF-1AD3-4559-9539-7004DCF1D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487" y="4261075"/>
            <a:ext cx="3549182" cy="7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"/>
          <p:cNvSpPr/>
          <p:nvPr/>
        </p:nvSpPr>
        <p:spPr>
          <a:xfrm>
            <a:off x="0" y="4318188"/>
            <a:ext cx="9114600" cy="825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400"/>
            <a:ext cx="8839199" cy="303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0671" y="2757496"/>
            <a:ext cx="1961300" cy="22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750" y="3074114"/>
            <a:ext cx="1679588" cy="1095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83344" y="3069125"/>
            <a:ext cx="1693556" cy="1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4"/>
          <p:cNvPicPr preferRelativeResize="0"/>
          <p:nvPr/>
        </p:nvPicPr>
        <p:blipFill rotWithShape="1">
          <a:blip r:embed="rId7">
            <a:alphaModFix/>
          </a:blip>
          <a:srcRect l="36576"/>
          <a:stretch/>
        </p:blipFill>
        <p:spPr>
          <a:xfrm rot="5400000">
            <a:off x="2163364" y="-786039"/>
            <a:ext cx="988450" cy="23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4"/>
          <p:cNvSpPr txBox="1"/>
          <p:nvPr/>
        </p:nvSpPr>
        <p:spPr>
          <a:xfrm>
            <a:off x="4315075" y="172600"/>
            <a:ext cx="4573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s" sz="29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OTRAS APLICACIONES</a:t>
            </a:r>
            <a:endParaRPr sz="29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68;p1">
            <a:extLst>
              <a:ext uri="{FF2B5EF4-FFF2-40B4-BE49-F238E27FC236}">
                <a16:creationId xmlns:a16="http://schemas.microsoft.com/office/drawing/2014/main" id="{874B45BD-EECD-57A0-5148-49DD6D5CD1A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9;p1">
            <a:extLst>
              <a:ext uri="{FF2B5EF4-FFF2-40B4-BE49-F238E27FC236}">
                <a16:creationId xmlns:a16="http://schemas.microsoft.com/office/drawing/2014/main" id="{760034A0-84DA-B81D-74DA-CA4683E225F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4" descr="LA-CoNGA physics">
            <a:extLst>
              <a:ext uri="{FF2B5EF4-FFF2-40B4-BE49-F238E27FC236}">
                <a16:creationId xmlns:a16="http://schemas.microsoft.com/office/drawing/2014/main" id="{694B2DDC-A834-2C0A-65C6-43F6D62E0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487" y="4261075"/>
            <a:ext cx="3549182" cy="7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 txBox="1">
            <a:spLocks noGrp="1"/>
          </p:cNvSpPr>
          <p:nvPr>
            <p:ph type="title"/>
          </p:nvPr>
        </p:nvSpPr>
        <p:spPr>
          <a:xfrm>
            <a:off x="127089" y="123574"/>
            <a:ext cx="8778580" cy="285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Platforms and tools</a:t>
            </a:r>
            <a:endParaRPr lang="es-CO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74400" y="4233825"/>
            <a:ext cx="8954700" cy="8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3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"/>
          <p:cNvGrpSpPr/>
          <p:nvPr/>
        </p:nvGrpSpPr>
        <p:grpSpPr>
          <a:xfrm flipH="1">
            <a:off x="6756775" y="3195121"/>
            <a:ext cx="2148894" cy="825345"/>
            <a:chOff x="439473" y="1811648"/>
            <a:chExt cx="4206918" cy="1744179"/>
          </a:xfrm>
        </p:grpSpPr>
        <p:sp>
          <p:nvSpPr>
            <p:cNvPr id="71" name="Google Shape;71;p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8" name="Picture 4" descr="LA-CoNGA physics">
            <a:extLst>
              <a:ext uri="{FF2B5EF4-FFF2-40B4-BE49-F238E27FC236}">
                <a16:creationId xmlns:a16="http://schemas.microsoft.com/office/drawing/2014/main" id="{C055FD3C-E6ED-436C-9111-D3A4412B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487" y="4261075"/>
            <a:ext cx="3549182" cy="7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87D1010-42F1-46D8-9747-E8B33321C665}"/>
              </a:ext>
            </a:extLst>
          </p:cNvPr>
          <p:cNvSpPr txBox="1"/>
          <p:nvPr/>
        </p:nvSpPr>
        <p:spPr>
          <a:xfrm>
            <a:off x="2286000" y="291233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2">
                    <a:lumMod val="95000"/>
                    <a:lumOff val="5000"/>
                  </a:schemeClr>
                </a:solidFill>
              </a:rPr>
              <a:t>Platforms and tools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38835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/>
          <p:nvPr/>
        </p:nvSpPr>
        <p:spPr>
          <a:xfrm>
            <a:off x="74400" y="4233825"/>
            <a:ext cx="8954700" cy="8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3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"/>
          <p:cNvGrpSpPr/>
          <p:nvPr/>
        </p:nvGrpSpPr>
        <p:grpSpPr>
          <a:xfrm flipH="1">
            <a:off x="6756775" y="3195121"/>
            <a:ext cx="2148894" cy="825345"/>
            <a:chOff x="439473" y="1811648"/>
            <a:chExt cx="4206918" cy="1744179"/>
          </a:xfrm>
        </p:grpSpPr>
        <p:sp>
          <p:nvSpPr>
            <p:cNvPr id="71" name="Google Shape;71;p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8" name="Picture 4" descr="LA-CoNGA physics">
            <a:extLst>
              <a:ext uri="{FF2B5EF4-FFF2-40B4-BE49-F238E27FC236}">
                <a16:creationId xmlns:a16="http://schemas.microsoft.com/office/drawing/2014/main" id="{C055FD3C-E6ED-436C-9111-D3A4412B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487" y="4261075"/>
            <a:ext cx="3549182" cy="7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A7DE86B-7234-413C-997D-D0FCA02E76EA}"/>
              </a:ext>
            </a:extLst>
          </p:cNvPr>
          <p:cNvSpPr txBox="1"/>
          <p:nvPr/>
        </p:nvSpPr>
        <p:spPr>
          <a:xfrm>
            <a:off x="258991" y="84375"/>
            <a:ext cx="85855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Repositories</a:t>
            </a:r>
            <a:endParaRPr lang="es-CO" sz="2800" b="1" dirty="0"/>
          </a:p>
        </p:txBody>
      </p:sp>
      <p:pic>
        <p:nvPicPr>
          <p:cNvPr id="5122" name="Picture 2" descr="Git Repository Commands - BRS MEDIA TECHNOLOGIES">
            <a:extLst>
              <a:ext uri="{FF2B5EF4-FFF2-40B4-BE49-F238E27FC236}">
                <a16:creationId xmlns:a16="http://schemas.microsoft.com/office/drawing/2014/main" id="{D8516098-6C26-4B37-8D22-913919E75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42" y="906848"/>
            <a:ext cx="3295015" cy="277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ntroducción a CI/CD con GitLab. DevOps: Integración y entrega continúa… |  by Alex | Medium">
            <a:extLst>
              <a:ext uri="{FF2B5EF4-FFF2-40B4-BE49-F238E27FC236}">
                <a16:creationId xmlns:a16="http://schemas.microsoft.com/office/drawing/2014/main" id="{F2AF7542-E7E5-40E4-9679-5B9219637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329" y="-708210"/>
            <a:ext cx="4952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rimeros pasos con Git. Vabadus">
            <a:extLst>
              <a:ext uri="{FF2B5EF4-FFF2-40B4-BE49-F238E27FC236}">
                <a16:creationId xmlns:a16="http://schemas.microsoft.com/office/drawing/2014/main" id="{EF7A963B-540B-437A-BDF2-C4300F93D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7" y="2853467"/>
            <a:ext cx="80857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Primeros pasos con Git. Vabadus">
            <a:extLst>
              <a:ext uri="{FF2B5EF4-FFF2-40B4-BE49-F238E27FC236}">
                <a16:creationId xmlns:a16="http://schemas.microsoft.com/office/drawing/2014/main" id="{E03B4526-550C-4272-99D1-54A16411E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061" y="2838426"/>
            <a:ext cx="80857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ntroducción a CI/CD con GitLab. DevOps: Integración y entrega continúa… |  by Alex | Medium">
            <a:extLst>
              <a:ext uri="{FF2B5EF4-FFF2-40B4-BE49-F238E27FC236}">
                <a16:creationId xmlns:a16="http://schemas.microsoft.com/office/drawing/2014/main" id="{9660AAF8-6EBA-4F26-ABA3-2988E5B8D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957" y="630032"/>
            <a:ext cx="646751" cy="59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prender Git (y GitHub) en 15 minutos – DonnierocK">
            <a:extLst>
              <a:ext uri="{FF2B5EF4-FFF2-40B4-BE49-F238E27FC236}">
                <a16:creationId xmlns:a16="http://schemas.microsoft.com/office/drawing/2014/main" id="{AB4C6E87-5AAE-4EEB-B751-C7C345A17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30" y="784104"/>
            <a:ext cx="808569" cy="42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Primeros pasos con Git. Vabadus">
            <a:extLst>
              <a:ext uri="{FF2B5EF4-FFF2-40B4-BE49-F238E27FC236}">
                <a16:creationId xmlns:a16="http://schemas.microsoft.com/office/drawing/2014/main" id="{1DB29332-8B16-41F3-8F2A-F8B46C813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9" t="30642" r="15866" b="25650"/>
          <a:stretch/>
        </p:blipFill>
        <p:spPr bwMode="auto">
          <a:xfrm>
            <a:off x="3766845" y="356137"/>
            <a:ext cx="1662622" cy="7576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128" name="Picture 8" descr="Instalación de GitLab En tu empresa - Desafio Latam">
            <a:extLst>
              <a:ext uri="{FF2B5EF4-FFF2-40B4-BE49-F238E27FC236}">
                <a16:creationId xmlns:a16="http://schemas.microsoft.com/office/drawing/2014/main" id="{41AF7CE6-8539-4F94-8F87-01ECA6268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996" y="1751517"/>
            <a:ext cx="1805673" cy="9077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621A0139-3E9C-4AB3-823B-6748D9259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14" y="2959158"/>
            <a:ext cx="1788955" cy="10062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CFB1282-80CD-496D-9297-7ECD447AC7B8}"/>
              </a:ext>
            </a:extLst>
          </p:cNvPr>
          <p:cNvSpPr txBox="1"/>
          <p:nvPr/>
        </p:nvSpPr>
        <p:spPr>
          <a:xfrm>
            <a:off x="5724769" y="263168"/>
            <a:ext cx="3212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Git is a </a:t>
            </a:r>
            <a:r>
              <a:rPr lang="en-US" sz="1200" dirty="0">
                <a:solidFill>
                  <a:srgbClr val="FF0000"/>
                </a:solidFill>
              </a:rPr>
              <a:t>software</a:t>
            </a:r>
            <a:r>
              <a:rPr lang="en-US" sz="1200" dirty="0"/>
              <a:t> to track any changes on my files, that namely have my data </a:t>
            </a:r>
            <a:r>
              <a:rPr lang="en-US" sz="1200" dirty="0">
                <a:solidFill>
                  <a:srgbClr val="FF0000"/>
                </a:solidFill>
              </a:rPr>
              <a:t>analysis projects. 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AD631ED-BDD1-4F35-A9F0-3BDB94613948}"/>
              </a:ext>
            </a:extLst>
          </p:cNvPr>
          <p:cNvSpPr txBox="1"/>
          <p:nvPr/>
        </p:nvSpPr>
        <p:spPr>
          <a:xfrm>
            <a:off x="3766845" y="2073500"/>
            <a:ext cx="32125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GitLab or GitHub are </a:t>
            </a:r>
            <a:r>
              <a:rPr lang="en-US" sz="1200" dirty="0">
                <a:solidFill>
                  <a:srgbClr val="FF0000"/>
                </a:solidFill>
              </a:rPr>
              <a:t>hosting internet </a:t>
            </a:r>
            <a:r>
              <a:rPr lang="en-US" sz="1200" dirty="0"/>
              <a:t>that </a:t>
            </a:r>
            <a:r>
              <a:rPr lang="en-US" sz="1200" dirty="0">
                <a:solidFill>
                  <a:srgbClr val="FF0000"/>
                </a:solidFill>
              </a:rPr>
              <a:t>understand</a:t>
            </a:r>
            <a:r>
              <a:rPr lang="en-US" sz="1200" dirty="0"/>
              <a:t> control version language provided by Git. </a:t>
            </a:r>
          </a:p>
          <a:p>
            <a:pPr algn="just"/>
            <a:endParaRPr lang="en-US" sz="1200" dirty="0">
              <a:solidFill>
                <a:srgbClr val="FF0000"/>
              </a:solidFill>
            </a:endParaRPr>
          </a:p>
          <a:p>
            <a:pPr algn="just"/>
            <a:endParaRPr lang="en-US" sz="1200" dirty="0">
              <a:solidFill>
                <a:srgbClr val="FF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We can clone the projects, like the data analysis course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We can have our proper project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We can share and work in a team with a unique project</a:t>
            </a:r>
          </a:p>
        </p:txBody>
      </p:sp>
    </p:spTree>
    <p:extLst>
      <p:ext uri="{BB962C8B-B14F-4D97-AF65-F5344CB8AC3E}">
        <p14:creationId xmlns:p14="http://schemas.microsoft.com/office/powerpoint/2010/main" val="3068256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ube 3">
            <a:extLst>
              <a:ext uri="{FF2B5EF4-FFF2-40B4-BE49-F238E27FC236}">
                <a16:creationId xmlns:a16="http://schemas.microsoft.com/office/drawing/2014/main" id="{860B98CB-400E-4872-9173-26F8418F6469}"/>
              </a:ext>
            </a:extLst>
          </p:cNvPr>
          <p:cNvSpPr/>
          <p:nvPr/>
        </p:nvSpPr>
        <p:spPr>
          <a:xfrm>
            <a:off x="5569788" y="337568"/>
            <a:ext cx="3501593" cy="286512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CO" dirty="0"/>
          </a:p>
          <a:p>
            <a:pPr algn="ctr"/>
            <a:endParaRPr lang="es-CO" dirty="0"/>
          </a:p>
          <a:p>
            <a:pPr algn="ctr"/>
            <a:endParaRPr lang="es-CO" dirty="0"/>
          </a:p>
          <a:p>
            <a:pPr algn="ctr"/>
            <a:endParaRPr lang="es-CO" dirty="0"/>
          </a:p>
          <a:p>
            <a:pPr algn="ctr"/>
            <a:endParaRPr lang="es-CO" dirty="0"/>
          </a:p>
          <a:p>
            <a:pPr algn="ctr"/>
            <a:endParaRPr lang="es-CO" dirty="0"/>
          </a:p>
          <a:p>
            <a:pPr algn="ctr"/>
            <a:r>
              <a:rPr lang="es-CO" dirty="0">
                <a:solidFill>
                  <a:schemeClr val="bg2"/>
                </a:solidFill>
              </a:rPr>
              <a:t>Google virtual PC</a:t>
            </a:r>
          </a:p>
        </p:txBody>
      </p:sp>
      <p:sp>
        <p:nvSpPr>
          <p:cNvPr id="67" name="Google Shape;67;p1"/>
          <p:cNvSpPr/>
          <p:nvPr/>
        </p:nvSpPr>
        <p:spPr>
          <a:xfrm>
            <a:off x="74400" y="4233825"/>
            <a:ext cx="8954700" cy="8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3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"/>
          <p:cNvGrpSpPr/>
          <p:nvPr/>
        </p:nvGrpSpPr>
        <p:grpSpPr>
          <a:xfrm flipH="1">
            <a:off x="6756775" y="3195121"/>
            <a:ext cx="2148894" cy="825345"/>
            <a:chOff x="439473" y="1811648"/>
            <a:chExt cx="4206918" cy="1744179"/>
          </a:xfrm>
        </p:grpSpPr>
        <p:sp>
          <p:nvSpPr>
            <p:cNvPr id="71" name="Google Shape;71;p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8" name="Picture 4" descr="LA-CoNGA physics">
            <a:extLst>
              <a:ext uri="{FF2B5EF4-FFF2-40B4-BE49-F238E27FC236}">
                <a16:creationId xmlns:a16="http://schemas.microsoft.com/office/drawing/2014/main" id="{C055FD3C-E6ED-436C-9111-D3A4412B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487" y="4261075"/>
            <a:ext cx="3549182" cy="7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uáles son las diferencias entre Google Colab y Jupyter Notebook? - Quora">
            <a:extLst>
              <a:ext uri="{FF2B5EF4-FFF2-40B4-BE49-F238E27FC236}">
                <a16:creationId xmlns:a16="http://schemas.microsoft.com/office/drawing/2014/main" id="{CD79180A-97FC-46DC-A91D-D63732432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332" y="1017765"/>
            <a:ext cx="1113491" cy="59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AA4B9AC-8707-4C81-B4B7-04A7F393434B}"/>
              </a:ext>
            </a:extLst>
          </p:cNvPr>
          <p:cNvSpPr txBox="1"/>
          <p:nvPr/>
        </p:nvSpPr>
        <p:spPr>
          <a:xfrm>
            <a:off x="258991" y="84375"/>
            <a:ext cx="85855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How we works?</a:t>
            </a:r>
            <a:endParaRPr lang="es-CO" sz="2800" b="1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F8C9ABE-905C-47EA-A632-35A5C04F8314}"/>
              </a:ext>
            </a:extLst>
          </p:cNvPr>
          <p:cNvGrpSpPr/>
          <p:nvPr/>
        </p:nvGrpSpPr>
        <p:grpSpPr>
          <a:xfrm>
            <a:off x="2137306" y="450318"/>
            <a:ext cx="2751865" cy="1751304"/>
            <a:chOff x="532021" y="634845"/>
            <a:chExt cx="2751865" cy="1751304"/>
          </a:xfrm>
        </p:grpSpPr>
        <p:sp>
          <p:nvSpPr>
            <p:cNvPr id="2" name="Nube 1">
              <a:extLst>
                <a:ext uri="{FF2B5EF4-FFF2-40B4-BE49-F238E27FC236}">
                  <a16:creationId xmlns:a16="http://schemas.microsoft.com/office/drawing/2014/main" id="{B5DD1B45-7E35-4B57-B373-382EF3349C30}"/>
                </a:ext>
              </a:extLst>
            </p:cNvPr>
            <p:cNvSpPr/>
            <p:nvPr/>
          </p:nvSpPr>
          <p:spPr>
            <a:xfrm>
              <a:off x="532021" y="634845"/>
              <a:ext cx="2751865" cy="1751304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  <a:p>
              <a:pPr algn="ctr"/>
              <a:endParaRPr lang="en-US" dirty="0">
                <a:solidFill>
                  <a:schemeClr val="bg2"/>
                </a:solidFill>
              </a:endParaRPr>
            </a:p>
            <a:p>
              <a:pPr algn="ctr"/>
              <a:endParaRPr lang="en-US" dirty="0">
                <a:solidFill>
                  <a:schemeClr val="bg2"/>
                </a:solidFill>
              </a:endParaRPr>
            </a:p>
            <a:p>
              <a:pPr algn="ctr"/>
              <a:endParaRPr lang="en-US" dirty="0">
                <a:solidFill>
                  <a:schemeClr val="bg2"/>
                </a:solidFill>
              </a:endParaRPr>
            </a:p>
            <a:p>
              <a:pPr algn="ctr"/>
              <a:r>
                <a:rPr lang="en-US" dirty="0">
                  <a:solidFill>
                    <a:schemeClr val="bg2"/>
                  </a:solidFill>
                </a:rPr>
                <a:t>Remote repository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</a:rPr>
                <a:t>Course</a:t>
              </a:r>
            </a:p>
          </p:txBody>
        </p:sp>
        <p:pic>
          <p:nvPicPr>
            <p:cNvPr id="3076" name="Picture 4" descr="Introducción a CI/CD con GitLab. DevOps: Integración y entrega continúa… |  by Alex | Medium">
              <a:extLst>
                <a:ext uri="{FF2B5EF4-FFF2-40B4-BE49-F238E27FC236}">
                  <a16:creationId xmlns:a16="http://schemas.microsoft.com/office/drawing/2014/main" id="{323D8272-A0E3-409B-80BA-C7C053DE0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105" y="1087912"/>
              <a:ext cx="715696" cy="660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46" name="Picture 2" descr="Desktop Computer Icon transparent PNG - StickPNG">
            <a:extLst>
              <a:ext uri="{FF2B5EF4-FFF2-40B4-BE49-F238E27FC236}">
                <a16:creationId xmlns:a16="http://schemas.microsoft.com/office/drawing/2014/main" id="{DB6D3D01-8255-416E-BFD0-1A140EFCD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29" y="2598497"/>
            <a:ext cx="1692925" cy="169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esktop Computer Icon transparent PNG - StickPNG">
            <a:extLst>
              <a:ext uri="{FF2B5EF4-FFF2-40B4-BE49-F238E27FC236}">
                <a16:creationId xmlns:a16="http://schemas.microsoft.com/office/drawing/2014/main" id="{ED3ABD6B-FE38-4C37-A756-1FB10F2C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49" y="678336"/>
            <a:ext cx="1692925" cy="169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BE3BADB-8DAE-46E5-9D72-D9FFBEF6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511" y="1464731"/>
            <a:ext cx="659392" cy="59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uáles son las diferencias entre Google Colab y Jupyter Notebook? - Quora">
            <a:extLst>
              <a:ext uri="{FF2B5EF4-FFF2-40B4-BE49-F238E27FC236}">
                <a16:creationId xmlns:a16="http://schemas.microsoft.com/office/drawing/2014/main" id="{D952E296-C862-4242-9538-BD3251F34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07" b="1635"/>
          <a:stretch/>
        </p:blipFill>
        <p:spPr bwMode="auto">
          <a:xfrm>
            <a:off x="554596" y="2858414"/>
            <a:ext cx="586226" cy="68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rimeros pasos con Git. Vabadus">
            <a:extLst>
              <a:ext uri="{FF2B5EF4-FFF2-40B4-BE49-F238E27FC236}">
                <a16:creationId xmlns:a16="http://schemas.microsoft.com/office/drawing/2014/main" id="{54B58205-59C3-4330-B5A7-B0F206F33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38" y="3257748"/>
            <a:ext cx="468074" cy="30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9D384841-C861-4381-8B77-7C0014B73103}"/>
              </a:ext>
            </a:extLst>
          </p:cNvPr>
          <p:cNvCxnSpPr>
            <a:cxnSpLocks/>
            <a:stCxn id="2" idx="2"/>
            <a:endCxn id="6146" idx="0"/>
          </p:cNvCxnSpPr>
          <p:nvPr/>
        </p:nvCxnSpPr>
        <p:spPr>
          <a:xfrm rot="10800000" flipV="1">
            <a:off x="1220892" y="1325969"/>
            <a:ext cx="924950" cy="127252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5764C107-0A2B-493F-8ECA-47FA354A18EF}"/>
              </a:ext>
            </a:extLst>
          </p:cNvPr>
          <p:cNvCxnSpPr>
            <a:cxnSpLocks/>
            <a:stCxn id="2" idx="0"/>
            <a:endCxn id="18" idx="0"/>
          </p:cNvCxnSpPr>
          <p:nvPr/>
        </p:nvCxnSpPr>
        <p:spPr>
          <a:xfrm flipV="1">
            <a:off x="4886878" y="678336"/>
            <a:ext cx="2399534" cy="647634"/>
          </a:xfrm>
          <a:prstGeom prst="bentConnector4">
            <a:avLst>
              <a:gd name="adj1" fmla="val 32314"/>
              <a:gd name="adj2" fmla="val 170506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25A311FE-000D-49F9-8D2F-E3F0D5464F2D}"/>
              </a:ext>
            </a:extLst>
          </p:cNvPr>
          <p:cNvCxnSpPr>
            <a:stCxn id="4" idx="1"/>
            <a:endCxn id="6146" idx="3"/>
          </p:cNvCxnSpPr>
          <p:nvPr/>
        </p:nvCxnSpPr>
        <p:spPr>
          <a:xfrm rot="5400000">
            <a:off x="4571309" y="695683"/>
            <a:ext cx="245323" cy="525323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Conector: angular 41">
            <a:extLst>
              <a:ext uri="{FF2B5EF4-FFF2-40B4-BE49-F238E27FC236}">
                <a16:creationId xmlns:a16="http://schemas.microsoft.com/office/drawing/2014/main" id="{2FE61EA0-302F-4811-9DF5-AE4924ECBA7C}"/>
              </a:ext>
            </a:extLst>
          </p:cNvPr>
          <p:cNvCxnSpPr>
            <a:cxnSpLocks/>
          </p:cNvCxnSpPr>
          <p:nvPr/>
        </p:nvCxnSpPr>
        <p:spPr>
          <a:xfrm>
            <a:off x="2077750" y="3106918"/>
            <a:ext cx="5053327" cy="8820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1F8A2F9-9F1B-4E1D-9D71-DEC1CEEDBC82}"/>
              </a:ext>
            </a:extLst>
          </p:cNvPr>
          <p:cNvSpPr txBox="1"/>
          <p:nvPr/>
        </p:nvSpPr>
        <p:spPr>
          <a:xfrm>
            <a:off x="650080" y="2156540"/>
            <a:ext cx="490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pull</a:t>
            </a:r>
            <a:endParaRPr lang="es-CO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E08C0749-CEB7-4689-97D2-96BCD753CB54}"/>
              </a:ext>
            </a:extLst>
          </p:cNvPr>
          <p:cNvSpPr txBox="1"/>
          <p:nvPr/>
        </p:nvSpPr>
        <p:spPr>
          <a:xfrm>
            <a:off x="1232247" y="985574"/>
            <a:ext cx="749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clone</a:t>
            </a:r>
            <a:endParaRPr lang="es-CO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EFD064AE-0F5B-4D69-8B4C-0191CA0492C8}"/>
              </a:ext>
            </a:extLst>
          </p:cNvPr>
          <p:cNvSpPr txBox="1"/>
          <p:nvPr/>
        </p:nvSpPr>
        <p:spPr>
          <a:xfrm>
            <a:off x="4889170" y="991301"/>
            <a:ext cx="749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clone</a:t>
            </a:r>
            <a:endParaRPr lang="es-CO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2009854E-D95B-42F6-AF90-9F3C63988E73}"/>
              </a:ext>
            </a:extLst>
          </p:cNvPr>
          <p:cNvSpPr txBox="1"/>
          <p:nvPr/>
        </p:nvSpPr>
        <p:spPr>
          <a:xfrm>
            <a:off x="6447259" y="212668"/>
            <a:ext cx="490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pull</a:t>
            </a:r>
            <a:endParaRPr lang="es-CO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BBB68D35-A430-4890-A856-F17DA3945B3A}"/>
              </a:ext>
            </a:extLst>
          </p:cNvPr>
          <p:cNvSpPr txBox="1"/>
          <p:nvPr/>
        </p:nvSpPr>
        <p:spPr>
          <a:xfrm>
            <a:off x="2261600" y="2796883"/>
            <a:ext cx="652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push</a:t>
            </a:r>
            <a:endParaRPr lang="es-CO" dirty="0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1A2E093-2575-4E25-B097-7ADEAAB0A1FB}"/>
              </a:ext>
            </a:extLst>
          </p:cNvPr>
          <p:cNvSpPr txBox="1"/>
          <p:nvPr/>
        </p:nvSpPr>
        <p:spPr>
          <a:xfrm>
            <a:off x="2285249" y="3484533"/>
            <a:ext cx="490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pull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07690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 txBox="1">
            <a:spLocks noGrp="1"/>
          </p:cNvSpPr>
          <p:nvPr>
            <p:ph type="title"/>
          </p:nvPr>
        </p:nvSpPr>
        <p:spPr>
          <a:xfrm>
            <a:off x="127089" y="123574"/>
            <a:ext cx="8778580" cy="285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Machine Learning: An introduction</a:t>
            </a:r>
            <a:endParaRPr lang="es-CO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74400" y="4233825"/>
            <a:ext cx="8954700" cy="8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3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"/>
          <p:cNvGrpSpPr/>
          <p:nvPr/>
        </p:nvGrpSpPr>
        <p:grpSpPr>
          <a:xfrm flipH="1">
            <a:off x="6756775" y="3195121"/>
            <a:ext cx="2148894" cy="825345"/>
            <a:chOff x="439473" y="1811648"/>
            <a:chExt cx="4206918" cy="1744179"/>
          </a:xfrm>
        </p:grpSpPr>
        <p:sp>
          <p:nvSpPr>
            <p:cNvPr id="71" name="Google Shape;71;p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8" name="Picture 4" descr="LA-CoNGA physics">
            <a:extLst>
              <a:ext uri="{FF2B5EF4-FFF2-40B4-BE49-F238E27FC236}">
                <a16:creationId xmlns:a16="http://schemas.microsoft.com/office/drawing/2014/main" id="{C055FD3C-E6ED-436C-9111-D3A4412B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487" y="4261075"/>
            <a:ext cx="3549182" cy="7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350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/>
          <p:nvPr/>
        </p:nvSpPr>
        <p:spPr>
          <a:xfrm>
            <a:off x="74400" y="4233825"/>
            <a:ext cx="8954700" cy="8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360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2"/>
          <p:cNvGrpSpPr/>
          <p:nvPr/>
        </p:nvGrpSpPr>
        <p:grpSpPr>
          <a:xfrm flipH="1">
            <a:off x="6756775" y="3195121"/>
            <a:ext cx="2148894" cy="825345"/>
            <a:chOff x="439473" y="1811648"/>
            <a:chExt cx="4206918" cy="1744179"/>
          </a:xfrm>
        </p:grpSpPr>
        <p:sp>
          <p:nvSpPr>
            <p:cNvPr id="120" name="Google Shape;120;p2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2"/>
          <p:cNvSpPr txBox="1"/>
          <p:nvPr/>
        </p:nvSpPr>
        <p:spPr>
          <a:xfrm>
            <a:off x="5405100" y="3926025"/>
            <a:ext cx="34272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es" sz="1480" b="1" i="0" u="none" strike="noStrike" cap="non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¡ LA REBELIÓN DE LAS MÁQUINAS ?</a:t>
            </a:r>
            <a:endParaRPr sz="1380" b="1" i="0" u="none" strike="noStrike" cap="none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4" name="Google Shape;12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9125" y="863975"/>
            <a:ext cx="3073170" cy="184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21198" y="2379124"/>
            <a:ext cx="2707900" cy="1546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6" name="Google Shape;126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3275" y="1397525"/>
            <a:ext cx="3645575" cy="23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"/>
          <p:cNvSpPr txBox="1">
            <a:spLocks noGrp="1"/>
          </p:cNvSpPr>
          <p:nvPr>
            <p:ph type="title"/>
          </p:nvPr>
        </p:nvSpPr>
        <p:spPr>
          <a:xfrm>
            <a:off x="291450" y="67175"/>
            <a:ext cx="85206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080"/>
              <a:t>Dos versiones de la actualidad de Inteligencia artificial ?</a:t>
            </a:r>
            <a:endParaRPr sz="208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080">
                <a:solidFill>
                  <a:srgbClr val="FF0000"/>
                </a:solidFill>
              </a:rPr>
              <a:t>			En cual estamos?</a:t>
            </a:r>
            <a:endParaRPr sz="208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380">
              <a:solidFill>
                <a:schemeClr val="lt2"/>
              </a:solidFill>
            </a:endParaRPr>
          </a:p>
        </p:txBody>
      </p:sp>
      <p:pic>
        <p:nvPicPr>
          <p:cNvPr id="128" name="Google Shape;128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00600" y="2779487"/>
            <a:ext cx="1702175" cy="12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"/>
          <p:cNvSpPr/>
          <p:nvPr/>
        </p:nvSpPr>
        <p:spPr>
          <a:xfrm>
            <a:off x="291450" y="993525"/>
            <a:ext cx="4524900" cy="3136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5405100" y="604550"/>
            <a:ext cx="3691800" cy="37407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 txBox="1"/>
          <p:nvPr/>
        </p:nvSpPr>
        <p:spPr>
          <a:xfrm>
            <a:off x="4307550" y="4129725"/>
            <a:ext cx="5289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OP1</a:t>
            </a:r>
            <a:endParaRPr sz="1400" b="1" i="0" u="none" strike="noStrike" cap="none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5405100" y="4345250"/>
            <a:ext cx="528900" cy="400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OP2</a:t>
            </a:r>
            <a:endParaRPr sz="1400" b="1" i="0" u="none" strike="noStrike" cap="none">
              <a:solidFill>
                <a:srgbClr val="00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" name="Google Shape;68;p1">
            <a:extLst>
              <a:ext uri="{FF2B5EF4-FFF2-40B4-BE49-F238E27FC236}">
                <a16:creationId xmlns:a16="http://schemas.microsoft.com/office/drawing/2014/main" id="{D06D7DBC-1DD4-170C-D9B6-AC33DBC6986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9;p1">
            <a:extLst>
              <a:ext uri="{FF2B5EF4-FFF2-40B4-BE49-F238E27FC236}">
                <a16:creationId xmlns:a16="http://schemas.microsoft.com/office/drawing/2014/main" id="{B6BB71CD-9031-A800-9DA3-B48726F66F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 descr="LA-CoNGA physics">
            <a:extLst>
              <a:ext uri="{FF2B5EF4-FFF2-40B4-BE49-F238E27FC236}">
                <a16:creationId xmlns:a16="http://schemas.microsoft.com/office/drawing/2014/main" id="{CAF867A2-3177-6DA4-619E-2E106104F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56" y="4357590"/>
            <a:ext cx="2834788" cy="71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 txBox="1">
            <a:spLocks noGrp="1"/>
          </p:cNvSpPr>
          <p:nvPr>
            <p:ph type="title"/>
          </p:nvPr>
        </p:nvSpPr>
        <p:spPr>
          <a:xfrm>
            <a:off x="311700" y="123875"/>
            <a:ext cx="85206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480"/>
              <a:t>  REALIDAD O CIENCIA FICCIÓN?</a:t>
            </a:r>
            <a:endParaRPr sz="248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480"/>
              <a:t>			Mas cerca de la</a:t>
            </a:r>
            <a:r>
              <a:rPr lang="es" sz="2480">
                <a:solidFill>
                  <a:srgbClr val="FF0000"/>
                </a:solidFill>
              </a:rPr>
              <a:t> opción 1!</a:t>
            </a:r>
            <a:endParaRPr sz="248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8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8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8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8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8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8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48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48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380">
              <a:solidFill>
                <a:schemeClr val="lt2"/>
              </a:solidFill>
            </a:endParaRPr>
          </a:p>
        </p:txBody>
      </p:sp>
      <p:pic>
        <p:nvPicPr>
          <p:cNvPr id="138" name="Google Shape;138;p3" descr="Parkour is the perfect sandbox for the Atlas team at Boston Dynamics to experiment with new behaviors. In this video our humanoid robots demonstrate their whole-body athletics, maintaining its balance through a variety of rapidly changing, high-energy activities. Through jumps, balance beams, and vaults, we demonstrate how we push Atlas to its limits to discover the next generation of mobility, perception, and athletic intelligence.&#10;&#10;How does Atlas do parkour? Go behind the scenes in the lab: https://youtu.be/EezdinoG4mk&#10;&#10;Parkour Atlas: https://youtu.be/LikxFZZO2sk&#10;More Parkour Atlas: https://youtu.be/_sBBaNYex3E&#10;&#10;#BostonDynamics #Atlas #Parkour" title="Atlas | Partners in Parkour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6125" y="1213738"/>
            <a:ext cx="3621376" cy="2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925" y="1260850"/>
            <a:ext cx="3580451" cy="239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/>
          <p:nvPr/>
        </p:nvSpPr>
        <p:spPr>
          <a:xfrm>
            <a:off x="632900" y="1804250"/>
            <a:ext cx="1303500" cy="767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0" y="3731275"/>
            <a:ext cx="1521000" cy="814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Optimización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890475" y="4469325"/>
            <a:ext cx="1303500" cy="767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Estadistica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1995588" y="3754975"/>
            <a:ext cx="1303500" cy="767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Datos!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 Muchos datos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"/>
          <p:cNvSpPr/>
          <p:nvPr/>
        </p:nvSpPr>
        <p:spPr>
          <a:xfrm>
            <a:off x="2648679" y="4469325"/>
            <a:ext cx="1772100" cy="767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infraestructura computación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p3"/>
          <p:cNvCxnSpPr>
            <a:stCxn id="141" idx="0"/>
            <a:endCxn id="140" idx="3"/>
          </p:cNvCxnSpPr>
          <p:nvPr/>
        </p:nvCxnSpPr>
        <p:spPr>
          <a:xfrm rot="10800000" flipH="1">
            <a:off x="760500" y="2459275"/>
            <a:ext cx="63300" cy="1272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6" name="Google Shape;146;p3"/>
          <p:cNvCxnSpPr>
            <a:stCxn id="143" idx="1"/>
            <a:endCxn id="140" idx="4"/>
          </p:cNvCxnSpPr>
          <p:nvPr/>
        </p:nvCxnSpPr>
        <p:spPr>
          <a:xfrm rot="10800000">
            <a:off x="1284681" y="2571658"/>
            <a:ext cx="901800" cy="1295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" name="Google Shape;147;p3"/>
          <p:cNvCxnSpPr>
            <a:stCxn id="142" idx="0"/>
            <a:endCxn id="140" idx="4"/>
          </p:cNvCxnSpPr>
          <p:nvPr/>
        </p:nvCxnSpPr>
        <p:spPr>
          <a:xfrm rot="10800000">
            <a:off x="1284525" y="2571525"/>
            <a:ext cx="257700" cy="189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8" name="Google Shape;148;p3"/>
          <p:cNvCxnSpPr>
            <a:stCxn id="144" idx="0"/>
            <a:endCxn id="140" idx="5"/>
          </p:cNvCxnSpPr>
          <p:nvPr/>
        </p:nvCxnSpPr>
        <p:spPr>
          <a:xfrm rot="10800000">
            <a:off x="1745529" y="2459325"/>
            <a:ext cx="1789200" cy="2010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9" name="Google Shape;149;p3"/>
          <p:cNvSpPr txBox="1"/>
          <p:nvPr/>
        </p:nvSpPr>
        <p:spPr>
          <a:xfrm>
            <a:off x="5573300" y="4109125"/>
            <a:ext cx="304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Aún así ya logramos hacer esto ….</a:t>
            </a:r>
            <a:endParaRPr sz="1400" b="0" i="0" u="none" strike="noStrike" cap="none">
              <a:solidFill>
                <a:srgbClr val="00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MACHINE LEARNING: SUPERVISED</a:t>
            </a:r>
            <a:endParaRPr b="1"/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650" y="861175"/>
            <a:ext cx="5846501" cy="30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8"/>
          <p:cNvPicPr preferRelativeResize="0"/>
          <p:nvPr/>
        </p:nvPicPr>
        <p:blipFill rotWithShape="1">
          <a:blip r:embed="rId4">
            <a:alphaModFix/>
          </a:blip>
          <a:srcRect l="10359" t="31161" r="8897" b="15770"/>
          <a:stretch/>
        </p:blipFill>
        <p:spPr>
          <a:xfrm>
            <a:off x="143300" y="3047625"/>
            <a:ext cx="2354523" cy="116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4050" y="1697550"/>
            <a:ext cx="2354525" cy="1748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8"/>
          <p:cNvCxnSpPr/>
          <p:nvPr/>
        </p:nvCxnSpPr>
        <p:spPr>
          <a:xfrm rot="10800000">
            <a:off x="866700" y="2865975"/>
            <a:ext cx="121800" cy="372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2" name="Google Shape;202;p8"/>
          <p:cNvSpPr/>
          <p:nvPr/>
        </p:nvSpPr>
        <p:spPr>
          <a:xfrm>
            <a:off x="0" y="4318188"/>
            <a:ext cx="9114600" cy="8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82863" y="4318150"/>
            <a:ext cx="1461136" cy="82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8;p1">
            <a:extLst>
              <a:ext uri="{FF2B5EF4-FFF2-40B4-BE49-F238E27FC236}">
                <a16:creationId xmlns:a16="http://schemas.microsoft.com/office/drawing/2014/main" id="{3EAA999D-C9B5-2032-77BA-1B507C00AB9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9;p1">
            <a:extLst>
              <a:ext uri="{FF2B5EF4-FFF2-40B4-BE49-F238E27FC236}">
                <a16:creationId xmlns:a16="http://schemas.microsoft.com/office/drawing/2014/main" id="{1BB8F634-AB09-4697-479A-A4A723F7C82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4" descr="LA-CoNGA physics">
            <a:extLst>
              <a:ext uri="{FF2B5EF4-FFF2-40B4-BE49-F238E27FC236}">
                <a16:creationId xmlns:a16="http://schemas.microsoft.com/office/drawing/2014/main" id="{B118449D-1E1C-6617-7ED5-7679D52C5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989" y="4357325"/>
            <a:ext cx="3549182" cy="7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MACHINE LEARNING: </a:t>
            </a:r>
            <a:r>
              <a:rPr lang="es" sz="3800" b="1">
                <a:solidFill>
                  <a:srgbClr val="FF0000"/>
                </a:solidFill>
              </a:rPr>
              <a:t>UN</a:t>
            </a:r>
            <a:r>
              <a:rPr lang="es" b="1"/>
              <a:t>SUPERVISED</a:t>
            </a:r>
            <a:endParaRPr b="1"/>
          </a:p>
        </p:txBody>
      </p:sp>
      <p:pic>
        <p:nvPicPr>
          <p:cNvPr id="211" name="Google Shape;21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500" y="1218900"/>
            <a:ext cx="5569251" cy="24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9"/>
          <p:cNvPicPr preferRelativeResize="0"/>
          <p:nvPr/>
        </p:nvPicPr>
        <p:blipFill rotWithShape="1">
          <a:blip r:embed="rId4">
            <a:alphaModFix/>
          </a:blip>
          <a:srcRect l="43225" r="15223"/>
          <a:stretch/>
        </p:blipFill>
        <p:spPr>
          <a:xfrm>
            <a:off x="6267410" y="1218900"/>
            <a:ext cx="2830906" cy="13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"/>
          <p:cNvSpPr/>
          <p:nvPr/>
        </p:nvSpPr>
        <p:spPr>
          <a:xfrm>
            <a:off x="0" y="4318188"/>
            <a:ext cx="9114600" cy="8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2863" y="4318150"/>
            <a:ext cx="1461136" cy="82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8;p1">
            <a:extLst>
              <a:ext uri="{FF2B5EF4-FFF2-40B4-BE49-F238E27FC236}">
                <a16:creationId xmlns:a16="http://schemas.microsoft.com/office/drawing/2014/main" id="{B806A4FA-69BC-C129-2D1F-ECF93E08C03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9;p1">
            <a:extLst>
              <a:ext uri="{FF2B5EF4-FFF2-40B4-BE49-F238E27FC236}">
                <a16:creationId xmlns:a16="http://schemas.microsoft.com/office/drawing/2014/main" id="{D9F74EE4-8516-C2A5-A8D7-30E3342B7F1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4" descr="LA-CoNGA physics">
            <a:extLst>
              <a:ext uri="{FF2B5EF4-FFF2-40B4-BE49-F238E27FC236}">
                <a16:creationId xmlns:a16="http://schemas.microsoft.com/office/drawing/2014/main" id="{0B75FBEC-E4FC-6BCA-7572-3A3885758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68" y="4357325"/>
            <a:ext cx="3549182" cy="7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 txBox="1">
            <a:spLocks noGrp="1"/>
          </p:cNvSpPr>
          <p:nvPr>
            <p:ph type="title"/>
          </p:nvPr>
        </p:nvSpPr>
        <p:spPr>
          <a:xfrm>
            <a:off x="127089" y="123574"/>
            <a:ext cx="8778580" cy="285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Course outline</a:t>
            </a:r>
            <a:endParaRPr lang="es-CO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74400" y="4233825"/>
            <a:ext cx="8954700" cy="8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3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"/>
          <p:cNvGrpSpPr/>
          <p:nvPr/>
        </p:nvGrpSpPr>
        <p:grpSpPr>
          <a:xfrm flipH="1">
            <a:off x="6756775" y="3195121"/>
            <a:ext cx="2148894" cy="825345"/>
            <a:chOff x="439473" y="1811648"/>
            <a:chExt cx="4206918" cy="1744179"/>
          </a:xfrm>
        </p:grpSpPr>
        <p:sp>
          <p:nvSpPr>
            <p:cNvPr id="71" name="Google Shape;71;p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8" name="Picture 4" descr="LA-CoNGA physics">
            <a:extLst>
              <a:ext uri="{FF2B5EF4-FFF2-40B4-BE49-F238E27FC236}">
                <a16:creationId xmlns:a16="http://schemas.microsoft.com/office/drawing/2014/main" id="{C055FD3C-E6ED-436C-9111-D3A4412B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487" y="4261075"/>
            <a:ext cx="3549182" cy="7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457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MACHINE LEARNING: </a:t>
            </a:r>
            <a:r>
              <a:rPr lang="es" sz="3800" b="1">
                <a:solidFill>
                  <a:srgbClr val="FF0000"/>
                </a:solidFill>
              </a:rPr>
              <a:t>DEEP LEARNING</a:t>
            </a:r>
            <a:endParaRPr b="1"/>
          </a:p>
        </p:txBody>
      </p:sp>
      <p:pic>
        <p:nvPicPr>
          <p:cNvPr id="222" name="Google Shape;22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7975" y="1017725"/>
            <a:ext cx="5732500" cy="326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" y="2835570"/>
            <a:ext cx="4591151" cy="163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0"/>
          <p:cNvSpPr/>
          <p:nvPr/>
        </p:nvSpPr>
        <p:spPr>
          <a:xfrm rot="-3988607" flipH="1">
            <a:off x="4142993" y="2662453"/>
            <a:ext cx="472790" cy="687480"/>
          </a:xfrm>
          <a:prstGeom prst="bentArrow">
            <a:avLst>
              <a:gd name="adj1" fmla="val 7419"/>
              <a:gd name="adj2" fmla="val 25525"/>
              <a:gd name="adj3" fmla="val 25000"/>
              <a:gd name="adj4" fmla="val 43750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0" y="4318188"/>
            <a:ext cx="9114600" cy="8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2863" y="4318150"/>
            <a:ext cx="1461136" cy="82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8;p1">
            <a:extLst>
              <a:ext uri="{FF2B5EF4-FFF2-40B4-BE49-F238E27FC236}">
                <a16:creationId xmlns:a16="http://schemas.microsoft.com/office/drawing/2014/main" id="{4AAB35E8-88D1-24D9-29A5-27C241BBB47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9;p1">
            <a:extLst>
              <a:ext uri="{FF2B5EF4-FFF2-40B4-BE49-F238E27FC236}">
                <a16:creationId xmlns:a16="http://schemas.microsoft.com/office/drawing/2014/main" id="{DA57D31E-CE54-6BDC-4B60-922C658CDF7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LA-CoNGA physics">
            <a:extLst>
              <a:ext uri="{FF2B5EF4-FFF2-40B4-BE49-F238E27FC236}">
                <a16:creationId xmlns:a16="http://schemas.microsoft.com/office/drawing/2014/main" id="{6ABA8F3E-1BDB-F611-1489-06C6BE075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818" y="4338214"/>
            <a:ext cx="3549182" cy="7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490250" y="752175"/>
            <a:ext cx="5035800" cy="18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680"/>
              <a:t>Ahora </a:t>
            </a:r>
            <a:r>
              <a:rPr lang="es" sz="3880"/>
              <a:t>TU </a:t>
            </a:r>
            <a:r>
              <a:rPr lang="es" sz="2680"/>
              <a:t>puedes construir tu propio modelo IA + M.L + DL</a:t>
            </a:r>
            <a:endParaRPr sz="268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8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80"/>
          </a:p>
        </p:txBody>
      </p:sp>
      <p:sp>
        <p:nvSpPr>
          <p:cNvPr id="361" name="Google Shape;361;p20"/>
          <p:cNvSpPr/>
          <p:nvPr/>
        </p:nvSpPr>
        <p:spPr>
          <a:xfrm>
            <a:off x="74400" y="4233825"/>
            <a:ext cx="8954700" cy="8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240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20"/>
          <p:cNvGrpSpPr/>
          <p:nvPr/>
        </p:nvGrpSpPr>
        <p:grpSpPr>
          <a:xfrm flipH="1">
            <a:off x="6756775" y="3195121"/>
            <a:ext cx="2148894" cy="825345"/>
            <a:chOff x="439473" y="1811648"/>
            <a:chExt cx="4206918" cy="1744179"/>
          </a:xfrm>
        </p:grpSpPr>
        <p:sp>
          <p:nvSpPr>
            <p:cNvPr id="365" name="Google Shape;365;p20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0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8" name="Google Shape;36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47300" y="693575"/>
            <a:ext cx="3158376" cy="332689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0"/>
          <p:cNvSpPr txBox="1">
            <a:spLocks noGrp="1"/>
          </p:cNvSpPr>
          <p:nvPr>
            <p:ph type="title"/>
          </p:nvPr>
        </p:nvSpPr>
        <p:spPr>
          <a:xfrm>
            <a:off x="109025" y="3335575"/>
            <a:ext cx="43575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380"/>
              <a:t>Es tu turno ...</a:t>
            </a:r>
            <a:endParaRPr sz="208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80"/>
          </a:p>
        </p:txBody>
      </p:sp>
      <p:pic>
        <p:nvPicPr>
          <p:cNvPr id="12" name="Google Shape;68;p1">
            <a:extLst>
              <a:ext uri="{FF2B5EF4-FFF2-40B4-BE49-F238E27FC236}">
                <a16:creationId xmlns:a16="http://schemas.microsoft.com/office/drawing/2014/main" id="{0124776E-F3D3-1767-F707-B82A47B9471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9;p1">
            <a:extLst>
              <a:ext uri="{FF2B5EF4-FFF2-40B4-BE49-F238E27FC236}">
                <a16:creationId xmlns:a16="http://schemas.microsoft.com/office/drawing/2014/main" id="{1C75C36D-DFB7-1663-9FE0-ECDD45B76B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4" descr="LA-CoNGA physics">
            <a:extLst>
              <a:ext uri="{FF2B5EF4-FFF2-40B4-BE49-F238E27FC236}">
                <a16:creationId xmlns:a16="http://schemas.microsoft.com/office/drawing/2014/main" id="{CA6F2B27-1830-6A7B-E51E-91CAF0F4F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487" y="4261075"/>
            <a:ext cx="3549182" cy="7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730"/>
              <a:buNone/>
            </a:pPr>
            <a:r>
              <a:rPr lang="es" b="1"/>
              <a:t>Go to the action!: </a:t>
            </a:r>
            <a:r>
              <a:rPr lang="es" sz="3355" b="1">
                <a:solidFill>
                  <a:srgbClr val="FF0000"/>
                </a:solidFill>
              </a:rPr>
              <a:t>step 1</a:t>
            </a:r>
            <a:endParaRPr sz="3355" b="1">
              <a:solidFill>
                <a:srgbClr val="FF0000"/>
              </a:solidFill>
            </a:endParaRPr>
          </a:p>
        </p:txBody>
      </p:sp>
      <p:pic>
        <p:nvPicPr>
          <p:cNvPr id="375" name="Google Shape;3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725" y="1117025"/>
            <a:ext cx="2742850" cy="30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8759" y="131200"/>
            <a:ext cx="446832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1"/>
          <p:cNvSpPr txBox="1"/>
          <p:nvPr/>
        </p:nvSpPr>
        <p:spPr>
          <a:xfrm>
            <a:off x="3794125" y="3952175"/>
            <a:ext cx="486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aquí:</a:t>
            </a: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https://teachablemachine.withgoogle.com/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1"/>
          <p:cNvSpPr/>
          <p:nvPr/>
        </p:nvSpPr>
        <p:spPr>
          <a:xfrm>
            <a:off x="0" y="4318188"/>
            <a:ext cx="9114600" cy="8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2863" y="4318150"/>
            <a:ext cx="1461136" cy="82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8;p1">
            <a:extLst>
              <a:ext uri="{FF2B5EF4-FFF2-40B4-BE49-F238E27FC236}">
                <a16:creationId xmlns:a16="http://schemas.microsoft.com/office/drawing/2014/main" id="{C3040B10-20D1-9FBD-E77D-BD16FA0C6A1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9;p1">
            <a:extLst>
              <a:ext uri="{FF2B5EF4-FFF2-40B4-BE49-F238E27FC236}">
                <a16:creationId xmlns:a16="http://schemas.microsoft.com/office/drawing/2014/main" id="{BC528A98-CD58-8CD4-19D3-9CE8CD2B936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LA-CoNGA physics">
            <a:extLst>
              <a:ext uri="{FF2B5EF4-FFF2-40B4-BE49-F238E27FC236}">
                <a16:creationId xmlns:a16="http://schemas.microsoft.com/office/drawing/2014/main" id="{5DD00FA0-12C5-6827-A5EA-728D48E07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487" y="4261075"/>
            <a:ext cx="3549182" cy="7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850" y="1007763"/>
            <a:ext cx="2685075" cy="31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2"/>
          <p:cNvSpPr txBox="1"/>
          <p:nvPr/>
        </p:nvSpPr>
        <p:spPr>
          <a:xfrm>
            <a:off x="26550" y="232275"/>
            <a:ext cx="48912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 to the action!: </a:t>
            </a:r>
            <a:r>
              <a:rPr lang="es" sz="3355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 sz="3355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0484" y="1007775"/>
            <a:ext cx="5481515" cy="3046428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2"/>
          <p:cNvSpPr/>
          <p:nvPr/>
        </p:nvSpPr>
        <p:spPr>
          <a:xfrm>
            <a:off x="0" y="4318188"/>
            <a:ext cx="9114600" cy="8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2863" y="4318150"/>
            <a:ext cx="1461136" cy="82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8;p1">
            <a:extLst>
              <a:ext uri="{FF2B5EF4-FFF2-40B4-BE49-F238E27FC236}">
                <a16:creationId xmlns:a16="http://schemas.microsoft.com/office/drawing/2014/main" id="{A4DEEB35-B851-C7E7-4A61-B57DC8C6BC9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9;p1">
            <a:extLst>
              <a:ext uri="{FF2B5EF4-FFF2-40B4-BE49-F238E27FC236}">
                <a16:creationId xmlns:a16="http://schemas.microsoft.com/office/drawing/2014/main" id="{BF364377-3DF1-A132-96BC-129D17A8193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4" descr="LA-CoNGA physics">
            <a:extLst>
              <a:ext uri="{FF2B5EF4-FFF2-40B4-BE49-F238E27FC236}">
                <a16:creationId xmlns:a16="http://schemas.microsoft.com/office/drawing/2014/main" id="{8F18EB50-7473-6ED6-E7D9-3AAF24B50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487" y="4261075"/>
            <a:ext cx="3549182" cy="7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350" y="837700"/>
            <a:ext cx="2218150" cy="320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3"/>
          <p:cNvSpPr txBox="1"/>
          <p:nvPr/>
        </p:nvSpPr>
        <p:spPr>
          <a:xfrm>
            <a:off x="0" y="0"/>
            <a:ext cx="53226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 to the action!: </a:t>
            </a:r>
            <a:r>
              <a:rPr lang="es" sz="3355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step 3</a:t>
            </a:r>
            <a:endParaRPr sz="3355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7850" y="807976"/>
            <a:ext cx="1700361" cy="324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66914" y="807975"/>
            <a:ext cx="1724197" cy="324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69815" y="818842"/>
            <a:ext cx="1700360" cy="325628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3"/>
          <p:cNvSpPr/>
          <p:nvPr/>
        </p:nvSpPr>
        <p:spPr>
          <a:xfrm>
            <a:off x="0" y="4318188"/>
            <a:ext cx="9114600" cy="8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82863" y="4318150"/>
            <a:ext cx="1461136" cy="82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8;p1">
            <a:extLst>
              <a:ext uri="{FF2B5EF4-FFF2-40B4-BE49-F238E27FC236}">
                <a16:creationId xmlns:a16="http://schemas.microsoft.com/office/drawing/2014/main" id="{21323F51-0281-CF15-E38C-AD387361A31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9;p1">
            <a:extLst>
              <a:ext uri="{FF2B5EF4-FFF2-40B4-BE49-F238E27FC236}">
                <a16:creationId xmlns:a16="http://schemas.microsoft.com/office/drawing/2014/main" id="{6FF835F4-ABAB-8907-6D82-A008542EA10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4" descr="LA-CoNGA physics">
            <a:extLst>
              <a:ext uri="{FF2B5EF4-FFF2-40B4-BE49-F238E27FC236}">
                <a16:creationId xmlns:a16="http://schemas.microsoft.com/office/drawing/2014/main" id="{57B9A3D5-8C8B-C472-0078-F3E762538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487" y="4261075"/>
            <a:ext cx="3549182" cy="7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4"/>
          <p:cNvSpPr txBox="1"/>
          <p:nvPr/>
        </p:nvSpPr>
        <p:spPr>
          <a:xfrm>
            <a:off x="0" y="0"/>
            <a:ext cx="9027300" cy="12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…. </a:t>
            </a:r>
            <a:r>
              <a:rPr lang="es" sz="3355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ALGUNAS CONCLUSIONES </a:t>
            </a:r>
            <a:endParaRPr sz="3355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5"/>
              <a:buFont typeface="Arial"/>
              <a:buNone/>
            </a:pPr>
            <a:r>
              <a:rPr lang="es" sz="3355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 COMENTARIOS FINALES</a:t>
            </a:r>
            <a:endParaRPr sz="3355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4"/>
          <p:cNvSpPr/>
          <p:nvPr/>
        </p:nvSpPr>
        <p:spPr>
          <a:xfrm>
            <a:off x="0" y="4318188"/>
            <a:ext cx="9114600" cy="8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24"/>
          <p:cNvPicPr preferRelativeResize="0"/>
          <p:nvPr/>
        </p:nvPicPr>
        <p:blipFill rotWithShape="1">
          <a:blip r:embed="rId3">
            <a:alphaModFix/>
          </a:blip>
          <a:srcRect l="7345" t="14297" r="6133" b="10132"/>
          <a:stretch/>
        </p:blipFill>
        <p:spPr>
          <a:xfrm>
            <a:off x="35244" y="4345438"/>
            <a:ext cx="1906085" cy="770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2863" y="4318150"/>
            <a:ext cx="1461136" cy="82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96445" y="4369738"/>
            <a:ext cx="735104" cy="72221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4"/>
          <p:cNvSpPr txBox="1"/>
          <p:nvPr/>
        </p:nvSpPr>
        <p:spPr>
          <a:xfrm>
            <a:off x="132250" y="1738100"/>
            <a:ext cx="65745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</a:t>
            </a:r>
            <a:r>
              <a:rPr lang="e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aprender </a:t>
            </a: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 inteligencia artificial tenemos que valorar sus fundamentos y explorar su integración con otras herramientas y aplicación en otros dominios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Muchas herramientas ya existen, tenemos que entender cómo funcionan y cuales son sus debilidades.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sabemos sus debilidades podemos </a:t>
            </a:r>
            <a:r>
              <a:rPr lang="e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proponer nuevas tecnologías</a:t>
            </a: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Usar la inteligencia artificial de forma inteligente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Pensar y solucionar problemas!.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TENEMOS UNA VENTAJA</a:t>
            </a: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ESTAMOS LLENOS DE PROBLEMAS!!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 txBox="1">
            <a:spLocks noGrp="1"/>
          </p:cNvSpPr>
          <p:nvPr>
            <p:ph type="title"/>
          </p:nvPr>
        </p:nvSpPr>
        <p:spPr>
          <a:xfrm>
            <a:off x="127089" y="123575"/>
            <a:ext cx="8582586" cy="99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00" dirty="0"/>
              <a:t>Machine learning: an introduction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LA-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CoNGA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physics</a:t>
            </a:r>
            <a:endParaRPr lang="es-CO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Google Shape;66;p1"/>
          <p:cNvSpPr txBox="1">
            <a:spLocks noGrp="1"/>
          </p:cNvSpPr>
          <p:nvPr>
            <p:ph type="body" idx="1"/>
          </p:nvPr>
        </p:nvSpPr>
        <p:spPr>
          <a:xfrm>
            <a:off x="0" y="3323099"/>
            <a:ext cx="5781619" cy="8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eaLnBrk="1" hangingPunct="1"/>
            <a:r>
              <a:rPr lang="en-US" altLang="en-US" sz="2800" b="1" i="1" u="sng" dirty="0">
                <a:solidFill>
                  <a:srgbClr val="404040"/>
                </a:solidFill>
                <a:latin typeface="Helvetica" panose="020B0604020202020204" pitchFamily="34" charset="0"/>
              </a:rPr>
              <a:t>Fabio Martínez, PhD</a:t>
            </a:r>
            <a:endParaRPr lang="en-US" altLang="en-US" sz="2800" b="1" i="1" u="sng" baseline="30000" dirty="0">
              <a:solidFill>
                <a:srgbClr val="404040"/>
              </a:solidFill>
              <a:latin typeface="Helvetica" panose="020B0604020202020204" pitchFamily="34" charset="0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9308"/>
              <a:buNone/>
            </a:pPr>
            <a:r>
              <a:rPr lang="es" sz="1447" dirty="0">
                <a:solidFill>
                  <a:srgbClr val="434343"/>
                </a:solidFill>
              </a:rPr>
              <a:t>famarcar</a:t>
            </a:r>
            <a:r>
              <a:rPr lang="en-US" sz="1447" dirty="0">
                <a:solidFill>
                  <a:srgbClr val="434343"/>
                </a:solidFill>
              </a:rPr>
              <a:t>@saber.uis.edu.co, famarcar@uis.edu.co</a:t>
            </a:r>
          </a:p>
        </p:txBody>
      </p:sp>
      <p:sp>
        <p:nvSpPr>
          <p:cNvPr id="67" name="Google Shape;67;p1"/>
          <p:cNvSpPr/>
          <p:nvPr/>
        </p:nvSpPr>
        <p:spPr>
          <a:xfrm>
            <a:off x="74400" y="4233825"/>
            <a:ext cx="8954700" cy="8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3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"/>
          <p:cNvGrpSpPr/>
          <p:nvPr/>
        </p:nvGrpSpPr>
        <p:grpSpPr>
          <a:xfrm flipH="1">
            <a:off x="6756775" y="3195121"/>
            <a:ext cx="2148894" cy="825345"/>
            <a:chOff x="439473" y="1811648"/>
            <a:chExt cx="4206918" cy="1744179"/>
          </a:xfrm>
        </p:grpSpPr>
        <p:sp>
          <p:nvSpPr>
            <p:cNvPr id="71" name="Google Shape;71;p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8" name="Picture 4" descr="LA-CoNGA physics">
            <a:extLst>
              <a:ext uri="{FF2B5EF4-FFF2-40B4-BE49-F238E27FC236}">
                <a16:creationId xmlns:a16="http://schemas.microsoft.com/office/drawing/2014/main" id="{C055FD3C-E6ED-436C-9111-D3A4412B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487" y="4261075"/>
            <a:ext cx="3549182" cy="7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65;p1">
            <a:extLst>
              <a:ext uri="{FF2B5EF4-FFF2-40B4-BE49-F238E27FC236}">
                <a16:creationId xmlns:a16="http://schemas.microsoft.com/office/drawing/2014/main" id="{B6A90222-B54B-40D2-A479-C08F9A477D56}"/>
              </a:ext>
            </a:extLst>
          </p:cNvPr>
          <p:cNvSpPr txBox="1">
            <a:spLocks/>
          </p:cNvSpPr>
          <p:nvPr/>
        </p:nvSpPr>
        <p:spPr>
          <a:xfrm>
            <a:off x="260457" y="1981734"/>
            <a:ext cx="8582586" cy="876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Ovo"/>
              <a:buNone/>
              <a:defRPr sz="4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7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7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7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7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7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7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7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7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>
              <a:lnSpc>
                <a:spcPct val="100000"/>
              </a:lnSpc>
              <a:buSzPts val="990"/>
            </a:pPr>
            <a:r>
              <a:rPr lang="es-ES" sz="4800" dirty="0">
                <a:solidFill>
                  <a:schemeClr val="tx2">
                    <a:lumMod val="75000"/>
                  </a:schemeClr>
                </a:solidFill>
              </a:rPr>
              <a:t>THANK YOU VERY MUCH !</a:t>
            </a:r>
          </a:p>
          <a:p>
            <a:pPr>
              <a:lnSpc>
                <a:spcPct val="100000"/>
              </a:lnSpc>
              <a:buSzPts val="990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. . . It’s time to wake up</a:t>
            </a:r>
            <a:endParaRPr lang="es-E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Imagen 2" descr="Imagen que contiene persona, hombre, interior, edificio&#10;&#10;Descripción generada automáticamente">
            <a:extLst>
              <a:ext uri="{FF2B5EF4-FFF2-40B4-BE49-F238E27FC236}">
                <a16:creationId xmlns:a16="http://schemas.microsoft.com/office/drawing/2014/main" id="{ECC37ADB-769B-4685-8728-97E0D3B6B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757" y="2534728"/>
            <a:ext cx="2479918" cy="139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19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 txBox="1">
            <a:spLocks noGrp="1"/>
          </p:cNvSpPr>
          <p:nvPr>
            <p:ph type="title"/>
          </p:nvPr>
        </p:nvSpPr>
        <p:spPr>
          <a:xfrm>
            <a:off x="127089" y="123575"/>
            <a:ext cx="8582586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00" dirty="0"/>
              <a:t>Data Analysis: an introduction</a:t>
            </a:r>
            <a:endParaRPr lang="es-CO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74400" y="4233825"/>
            <a:ext cx="8954700" cy="8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3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"/>
          <p:cNvGrpSpPr/>
          <p:nvPr/>
        </p:nvGrpSpPr>
        <p:grpSpPr>
          <a:xfrm flipH="1">
            <a:off x="6756775" y="3195121"/>
            <a:ext cx="2148894" cy="825345"/>
            <a:chOff x="439473" y="1811648"/>
            <a:chExt cx="4206918" cy="1744179"/>
          </a:xfrm>
        </p:grpSpPr>
        <p:sp>
          <p:nvSpPr>
            <p:cNvPr id="71" name="Google Shape;71;p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8" name="Picture 4" descr="LA-CoNGA physics">
            <a:extLst>
              <a:ext uri="{FF2B5EF4-FFF2-40B4-BE49-F238E27FC236}">
                <a16:creationId xmlns:a16="http://schemas.microsoft.com/office/drawing/2014/main" id="{C055FD3C-E6ED-436C-9111-D3A4412B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487" y="4261075"/>
            <a:ext cx="3549182" cy="7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E3E02D-35DD-4BB6-B8B6-3877661F6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150" y="1417176"/>
            <a:ext cx="8075746" cy="2031701"/>
          </a:xfrm>
        </p:spPr>
        <p:txBody>
          <a:bodyPr>
            <a:normAutofit fontScale="92500" lnSpcReduction="20000"/>
          </a:bodyPr>
          <a:lstStyle/>
          <a:p>
            <a:pPr marL="228600" indent="0"/>
            <a:r>
              <a:rPr lang="es-ES" sz="2000" i="0" dirty="0" err="1">
                <a:solidFill>
                  <a:schemeClr val="bg2">
                    <a:lumMod val="95000"/>
                    <a:lumOff val="5000"/>
                  </a:schemeClr>
                </a:solidFill>
              </a:rPr>
              <a:t>Professor</a:t>
            </a:r>
            <a:r>
              <a:rPr lang="es-ES" sz="2000" i="0" dirty="0">
                <a:solidFill>
                  <a:schemeClr val="bg2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i="0" dirty="0" err="1">
                <a:solidFill>
                  <a:schemeClr val="bg2">
                    <a:lumMod val="95000"/>
                    <a:lumOff val="5000"/>
                  </a:schemeClr>
                </a:solidFill>
              </a:rPr>
              <a:t>information</a:t>
            </a:r>
            <a:r>
              <a:rPr lang="es-CO" sz="2000" i="0" dirty="0">
                <a:solidFill>
                  <a:schemeClr val="bg2">
                    <a:lumMod val="95000"/>
                    <a:lumOff val="5000"/>
                  </a:schemeClr>
                </a:solidFill>
              </a:rPr>
              <a:t>: </a:t>
            </a:r>
          </a:p>
          <a:p>
            <a:pPr marL="228600" indent="0"/>
            <a:endParaRPr lang="es-CO" sz="2000" i="0" dirty="0">
              <a:solidFill>
                <a:schemeClr val="bg2">
                  <a:lumMod val="95000"/>
                  <a:lumOff val="5000"/>
                </a:schemeClr>
              </a:solidFill>
            </a:endParaRPr>
          </a:p>
          <a:p>
            <a:pPr marL="571500" indent="-342900">
              <a:buFont typeface="Wingdings" panose="05000000000000000000" pitchFamily="2" charset="2"/>
              <a:buChar char="ü"/>
            </a:pPr>
            <a:r>
              <a:rPr lang="es-CO" sz="2000" i="0" dirty="0">
                <a:solidFill>
                  <a:schemeClr val="bg2">
                    <a:lumMod val="95000"/>
                    <a:lumOff val="5000"/>
                  </a:schemeClr>
                </a:solidFill>
              </a:rPr>
              <a:t>Fabio Martínez Carrillo</a:t>
            </a:r>
          </a:p>
          <a:p>
            <a:pPr marL="228600" indent="0"/>
            <a:endParaRPr lang="es-CO" sz="2000" i="0" dirty="0">
              <a:solidFill>
                <a:schemeClr val="bg2">
                  <a:lumMod val="95000"/>
                  <a:lumOff val="5000"/>
                </a:schemeClr>
              </a:solidFill>
            </a:endParaRPr>
          </a:p>
          <a:p>
            <a:pPr marL="571500" indent="-342900">
              <a:buFont typeface="Wingdings" panose="05000000000000000000" pitchFamily="2" charset="2"/>
              <a:buChar char="ü"/>
            </a:pPr>
            <a:r>
              <a:rPr lang="es-CO" sz="2000" i="0" dirty="0">
                <a:solidFill>
                  <a:schemeClr val="bg2">
                    <a:lumMod val="95000"/>
                    <a:lumOff val="5000"/>
                  </a:schemeClr>
                </a:solidFill>
                <a:hlinkClick r:id="rId6"/>
              </a:rPr>
              <a:t>famarcar@saber.uis.edu.co</a:t>
            </a:r>
            <a:r>
              <a:rPr lang="es-CO" sz="2000" i="0" dirty="0">
                <a:solidFill>
                  <a:schemeClr val="bg2">
                    <a:lumMod val="95000"/>
                    <a:lumOff val="5000"/>
                  </a:schemeClr>
                </a:solidFill>
              </a:rPr>
              <a:t>, </a:t>
            </a:r>
            <a:r>
              <a:rPr lang="es-CO" sz="2000" i="0" dirty="0">
                <a:solidFill>
                  <a:schemeClr val="bg2">
                    <a:lumMod val="95000"/>
                    <a:lumOff val="5000"/>
                  </a:schemeClr>
                </a:solidFill>
                <a:hlinkClick r:id="rId7"/>
              </a:rPr>
              <a:t>famarcar@uis.edu.co</a:t>
            </a:r>
            <a:endParaRPr lang="es-CO" sz="2000" i="0" dirty="0">
              <a:solidFill>
                <a:schemeClr val="bg2">
                  <a:lumMod val="95000"/>
                  <a:lumOff val="5000"/>
                </a:schemeClr>
              </a:solidFill>
            </a:endParaRPr>
          </a:p>
          <a:p>
            <a:pPr marL="228600" indent="0"/>
            <a:endParaRPr lang="es-CO" sz="2000" i="0" dirty="0">
              <a:solidFill>
                <a:schemeClr val="bg2">
                  <a:lumMod val="95000"/>
                  <a:lumOff val="5000"/>
                </a:schemeClr>
              </a:solidFill>
            </a:endParaRPr>
          </a:p>
          <a:p>
            <a:pPr marL="571500" indent="-342900">
              <a:buFont typeface="Wingdings" panose="05000000000000000000" pitchFamily="2" charset="2"/>
              <a:buChar char="ü"/>
            </a:pPr>
            <a:r>
              <a:rPr lang="es-ES" sz="2000" i="0" dirty="0">
                <a:solidFill>
                  <a:schemeClr val="bg2">
                    <a:lumMod val="95000"/>
                    <a:lumOff val="5000"/>
                  </a:schemeClr>
                </a:solidFill>
              </a:rPr>
              <a:t>https://gitlab.com/bivl2ab/academico/cursos-uis/la-conga-machinelearning/la-conga-machinelearning-student</a:t>
            </a:r>
            <a:endParaRPr lang="es-CO" sz="2000" i="0" dirty="0">
              <a:solidFill>
                <a:schemeClr val="bg2">
                  <a:lumMod val="95000"/>
                  <a:lumOff val="5000"/>
                </a:schemeClr>
              </a:solidFill>
            </a:endParaRPr>
          </a:p>
          <a:p>
            <a:pPr marL="571500" indent="-342900">
              <a:buFont typeface="Wingdings" panose="05000000000000000000" pitchFamily="2" charset="2"/>
              <a:buChar char="ü"/>
            </a:pPr>
            <a:endParaRPr lang="es-ES" sz="2000" i="0" dirty="0">
              <a:solidFill>
                <a:schemeClr val="bg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635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 txBox="1">
            <a:spLocks noGrp="1"/>
          </p:cNvSpPr>
          <p:nvPr>
            <p:ph type="title"/>
          </p:nvPr>
        </p:nvSpPr>
        <p:spPr>
          <a:xfrm>
            <a:off x="127089" y="123575"/>
            <a:ext cx="8582586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00" dirty="0"/>
              <a:t>Data Analysis: an introduction</a:t>
            </a:r>
            <a:endParaRPr lang="es-CO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74400" y="4233825"/>
            <a:ext cx="8954700" cy="8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3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"/>
          <p:cNvGrpSpPr/>
          <p:nvPr/>
        </p:nvGrpSpPr>
        <p:grpSpPr>
          <a:xfrm flipH="1">
            <a:off x="6756775" y="3195121"/>
            <a:ext cx="2148894" cy="825345"/>
            <a:chOff x="439473" y="1811648"/>
            <a:chExt cx="4206918" cy="1744179"/>
          </a:xfrm>
        </p:grpSpPr>
        <p:sp>
          <p:nvSpPr>
            <p:cNvPr id="71" name="Google Shape;71;p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8" name="Picture 4" descr="LA-CoNGA physics">
            <a:extLst>
              <a:ext uri="{FF2B5EF4-FFF2-40B4-BE49-F238E27FC236}">
                <a16:creationId xmlns:a16="http://schemas.microsoft.com/office/drawing/2014/main" id="{C055FD3C-E6ED-436C-9111-D3A4412B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487" y="4261075"/>
            <a:ext cx="3549182" cy="7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E3E02D-35DD-4BB6-B8B6-3877661F6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150" y="1417176"/>
            <a:ext cx="8075746" cy="2031701"/>
          </a:xfrm>
        </p:spPr>
        <p:txBody>
          <a:bodyPr>
            <a:normAutofit/>
          </a:bodyPr>
          <a:lstStyle/>
          <a:p>
            <a:r>
              <a:rPr lang="es-ES" sz="1800" i="0" dirty="0">
                <a:solidFill>
                  <a:schemeClr val="bg2">
                    <a:lumMod val="95000"/>
                    <a:lumOff val="5000"/>
                  </a:schemeClr>
                </a:solidFill>
              </a:rPr>
              <a:t>COURSE TOPICS AND SCHEDUELLE</a:t>
            </a:r>
          </a:p>
          <a:p>
            <a:endParaRPr lang="es-ES" sz="1800" i="0" dirty="0">
              <a:solidFill>
                <a:schemeClr val="bg2">
                  <a:lumMod val="95000"/>
                  <a:lumOff val="5000"/>
                </a:schemeClr>
              </a:solidFill>
            </a:endParaRPr>
          </a:p>
          <a:p>
            <a:pPr marL="514350" indent="-285750"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bg2">
                    <a:lumMod val="95000"/>
                    <a:lumOff val="5000"/>
                  </a:schemeClr>
                </a:solidFill>
              </a:rPr>
              <a:t>Classification and Regression</a:t>
            </a:r>
          </a:p>
          <a:p>
            <a:pPr marL="514350" indent="-285750"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bg2">
                    <a:lumMod val="95000"/>
                    <a:lumOff val="5000"/>
                  </a:schemeClr>
                </a:solidFill>
              </a:rPr>
              <a:t>Classical Machine Learning</a:t>
            </a:r>
          </a:p>
          <a:p>
            <a:pPr marL="514350" indent="-285750"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bg2">
                    <a:lumMod val="95000"/>
                    <a:lumOff val="5000"/>
                  </a:schemeClr>
                </a:solidFill>
              </a:rPr>
              <a:t>Deep Learning </a:t>
            </a:r>
          </a:p>
          <a:p>
            <a:pPr marL="514350" indent="-285750"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chemeClr val="bg2">
                    <a:lumMod val="95000"/>
                    <a:lumOff val="5000"/>
                  </a:schemeClr>
                </a:solidFill>
              </a:rPr>
              <a:t>Project and applications</a:t>
            </a:r>
            <a:endParaRPr lang="es-CO" sz="1800" b="0" i="0" dirty="0">
              <a:solidFill>
                <a:schemeClr val="bg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120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 txBox="1">
            <a:spLocks noGrp="1"/>
          </p:cNvSpPr>
          <p:nvPr>
            <p:ph type="title"/>
          </p:nvPr>
        </p:nvSpPr>
        <p:spPr>
          <a:xfrm>
            <a:off x="127089" y="123574"/>
            <a:ext cx="8778580" cy="285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Some data analysis applications</a:t>
            </a:r>
            <a:endParaRPr lang="es-CO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74400" y="4233825"/>
            <a:ext cx="8954700" cy="8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3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"/>
          <p:cNvGrpSpPr/>
          <p:nvPr/>
        </p:nvGrpSpPr>
        <p:grpSpPr>
          <a:xfrm flipH="1">
            <a:off x="6756775" y="3195121"/>
            <a:ext cx="2148894" cy="825345"/>
            <a:chOff x="439473" y="1811648"/>
            <a:chExt cx="4206918" cy="1744179"/>
          </a:xfrm>
        </p:grpSpPr>
        <p:sp>
          <p:nvSpPr>
            <p:cNvPr id="71" name="Google Shape;71;p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8" name="Picture 4" descr="LA-CoNGA physics">
            <a:extLst>
              <a:ext uri="{FF2B5EF4-FFF2-40B4-BE49-F238E27FC236}">
                <a16:creationId xmlns:a16="http://schemas.microsoft.com/office/drawing/2014/main" id="{C055FD3C-E6ED-436C-9111-D3A4412B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487" y="4261075"/>
            <a:ext cx="3549182" cy="7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409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/>
          <p:nvPr/>
        </p:nvSpPr>
        <p:spPr>
          <a:xfrm>
            <a:off x="74400" y="4233825"/>
            <a:ext cx="8954700" cy="8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3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"/>
          <p:cNvGrpSpPr/>
          <p:nvPr/>
        </p:nvGrpSpPr>
        <p:grpSpPr>
          <a:xfrm flipH="1">
            <a:off x="6756775" y="3195121"/>
            <a:ext cx="2148894" cy="825345"/>
            <a:chOff x="439473" y="1811648"/>
            <a:chExt cx="4206918" cy="1744179"/>
          </a:xfrm>
        </p:grpSpPr>
        <p:sp>
          <p:nvSpPr>
            <p:cNvPr id="71" name="Google Shape;71;p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8" name="Picture 4" descr="LA-CoNGA physics">
            <a:extLst>
              <a:ext uri="{FF2B5EF4-FFF2-40B4-BE49-F238E27FC236}">
                <a16:creationId xmlns:a16="http://schemas.microsoft.com/office/drawing/2014/main" id="{C055FD3C-E6ED-436C-9111-D3A4412B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487" y="4261075"/>
            <a:ext cx="3549182" cy="7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A7DE86B-7234-413C-997D-D0FCA02E76EA}"/>
              </a:ext>
            </a:extLst>
          </p:cNvPr>
          <p:cNvSpPr txBox="1"/>
          <p:nvPr/>
        </p:nvSpPr>
        <p:spPr>
          <a:xfrm>
            <a:off x="258991" y="84375"/>
            <a:ext cx="85855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Physics and Data analysis</a:t>
            </a:r>
            <a:endParaRPr lang="es-CO" sz="28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7EF5E0A-985D-4074-A01B-4FD2B9328D58}"/>
              </a:ext>
            </a:extLst>
          </p:cNvPr>
          <p:cNvSpPr txBox="1"/>
          <p:nvPr/>
        </p:nvSpPr>
        <p:spPr>
          <a:xfrm>
            <a:off x="5589519" y="2331987"/>
            <a:ext cx="327600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myriadPro"/>
              </a:rPr>
              <a:t>Machine learning tools for reconstructing, monitoring, and analyzing experimental particle physics data CMS. 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myriad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myriadPro"/>
              </a:rPr>
              <a:t>We’re using machine learning tools to analyze particle physics data from the Large Hadron Collider</a:t>
            </a:r>
          </a:p>
          <a:p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7F1F70-12CB-434C-A542-8BD905184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874" y="304134"/>
            <a:ext cx="1939181" cy="200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2BAC535-61A6-445C-B2B1-88A7C8B1F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75" y="1027712"/>
            <a:ext cx="3676763" cy="206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5CAFC32-CA4D-4BEE-B80B-71B311CA5A52}"/>
              </a:ext>
            </a:extLst>
          </p:cNvPr>
          <p:cNvSpPr txBox="1"/>
          <p:nvPr/>
        </p:nvSpPr>
        <p:spPr>
          <a:xfrm>
            <a:off x="74400" y="3293344"/>
            <a:ext cx="485465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myriadPro"/>
              </a:rPr>
              <a:t>Machine learning for finding exoplanets in large data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hlinkClick r:id="rId8"/>
              </a:rPr>
              <a:t>https://exoplanets.nasa.gov/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2B2B2B"/>
                </a:solidFill>
                <a:effectLst/>
                <a:latin typeface="Helvetica" panose="020B0604020202020204" pitchFamily="34" charset="0"/>
                <a:hlinkClick r:id="rId9"/>
              </a:rPr>
              <a:t>Scientists make huge dataset of nearby stars available to public</a:t>
            </a:r>
            <a:endParaRPr lang="en-US" b="1" i="1" dirty="0">
              <a:solidFill>
                <a:srgbClr val="2B2B2B"/>
              </a:solidFill>
              <a:effectLst/>
              <a:latin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14517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Conducción autónoma   -  Impacto en medicina</a:t>
            </a:r>
            <a:endParaRPr/>
          </a:p>
        </p:txBody>
      </p:sp>
      <p:pic>
        <p:nvPicPr>
          <p:cNvPr id="155" name="Google Shape;15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3750" y="1277525"/>
            <a:ext cx="4414950" cy="24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"/>
          <p:cNvSpPr txBox="1"/>
          <p:nvPr/>
        </p:nvSpPr>
        <p:spPr>
          <a:xfrm>
            <a:off x="4173750" y="3968725"/>
            <a:ext cx="4710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s" sz="1100" b="0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Over 28,000 interpretations of breast cancer screening mammograms by 101 radiologists. Although the most accurate mammographers outperformed the AI system, it achieved a higher performance than the majority of radiologist</a:t>
            </a:r>
            <a:r>
              <a:rPr lang="es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 JNCI</a:t>
            </a:r>
            <a:endParaRPr sz="14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7" name="Google Shape;157;p4" descr="For highly complex driving scenarios, it’s helpful for the autonomous vehicle’s perception system to provide a more detailed understanding of its surroundings. With our panoptic segmentation DNN approach, we can obtain such fine-grained results by segmenting image content with pixel-level accuracy.&#10;Read more: https://nvda.ws/2PfpfQ4&#10;Watch the full series here: https://nvda.ws/2oaBqT9&#10;Learn more about DRIVE Labs: https://nvda.ws/36r5c6t&#10;Follow us on social&#10;Twitter: https://twitter.com/NVIDIADRIVE&#10;LinkedIn: https://www.linkedin.com/showcase/nvidia-drive/" title="Pixel-Perfect Perception: How AI Helps Autonomous Vehicles See Outside the Box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1220825"/>
            <a:ext cx="3851075" cy="28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"/>
          <p:cNvSpPr txBox="1"/>
          <p:nvPr/>
        </p:nvSpPr>
        <p:spPr>
          <a:xfrm>
            <a:off x="604575" y="4354750"/>
            <a:ext cx="197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[ 0.16 - 0.54 ]</a:t>
            </a:r>
            <a:endParaRPr sz="14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>
            <a:spLocks noGrp="1"/>
          </p:cNvSpPr>
          <p:nvPr>
            <p:ph type="title"/>
          </p:nvPr>
        </p:nvSpPr>
        <p:spPr>
          <a:xfrm>
            <a:off x="4354725" y="161650"/>
            <a:ext cx="3948600" cy="1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Análisis de datos, nuevos retos y nuevas aplicaciones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164" name="Google Shape;164;p5" descr="http://www.alphagomovie.com/&#10;Watch on Google Play Movies → https://goo.gl/cyhDYu&#10;AlphaGo chronicles a journey from the halls of Cambridge, through the backstreets of Bordeaux, past the coding terminals of DeepMind, to Seoul, where a legendary Go master faces an unproven AI challenger. As the drama unfolds, questions emerge: What can artificial intelligence reveal about a 3000-year-old game? What will it teach us about humanity?" title="AlphaGo Official Trailer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400" y="313704"/>
            <a:ext cx="4098425" cy="34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9360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22125" y="1785250"/>
            <a:ext cx="2143776" cy="2143776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170" name="Google Shape;170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45072" y="2305424"/>
            <a:ext cx="2433646" cy="1623600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10" name="Google Shape;68;p1">
            <a:extLst>
              <a:ext uri="{FF2B5EF4-FFF2-40B4-BE49-F238E27FC236}">
                <a16:creationId xmlns:a16="http://schemas.microsoft.com/office/drawing/2014/main" id="{7612177D-0D18-3055-4C0C-0759015C8E4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9;p1">
            <a:extLst>
              <a:ext uri="{FF2B5EF4-FFF2-40B4-BE49-F238E27FC236}">
                <a16:creationId xmlns:a16="http://schemas.microsoft.com/office/drawing/2014/main" id="{4F7E9DC4-6451-32CF-F27A-90321DFD43E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LA-CoNGA physics">
            <a:extLst>
              <a:ext uri="{FF2B5EF4-FFF2-40B4-BE49-F238E27FC236}">
                <a16:creationId xmlns:a16="http://schemas.microsoft.com/office/drawing/2014/main" id="{536DDC17-2D1D-23B0-8C25-3D22F2288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487" y="4261075"/>
            <a:ext cx="3549182" cy="7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"/>
          <p:cNvSpPr/>
          <p:nvPr/>
        </p:nvSpPr>
        <p:spPr>
          <a:xfrm>
            <a:off x="0" y="4318188"/>
            <a:ext cx="9114600" cy="82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2863" y="4318150"/>
            <a:ext cx="1461136" cy="82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7492323" cy="39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1850" y="3133300"/>
            <a:ext cx="1906076" cy="97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15276" y="134165"/>
            <a:ext cx="1118250" cy="1057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8;p1">
            <a:extLst>
              <a:ext uri="{FF2B5EF4-FFF2-40B4-BE49-F238E27FC236}">
                <a16:creationId xmlns:a16="http://schemas.microsoft.com/office/drawing/2014/main" id="{0D0AF982-1990-EB46-8F73-736B5FE429C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7345" t="14297" r="6133" b="10132"/>
          <a:stretch/>
        </p:blipFill>
        <p:spPr>
          <a:xfrm>
            <a:off x="109025" y="4261075"/>
            <a:ext cx="187262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9;p1">
            <a:extLst>
              <a:ext uri="{FF2B5EF4-FFF2-40B4-BE49-F238E27FC236}">
                <a16:creationId xmlns:a16="http://schemas.microsoft.com/office/drawing/2014/main" id="{25784CD3-00F5-F742-9091-EF66A99E3A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7750" y="4233787"/>
            <a:ext cx="1435489" cy="8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4" descr="LA-CoNGA physics">
            <a:extLst>
              <a:ext uri="{FF2B5EF4-FFF2-40B4-BE49-F238E27FC236}">
                <a16:creationId xmlns:a16="http://schemas.microsoft.com/office/drawing/2014/main" id="{6902876B-395A-DB3E-9C92-53F4B1F8C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487" y="4261075"/>
            <a:ext cx="3549182" cy="7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575</Words>
  <Application>Microsoft Office PowerPoint</Application>
  <PresentationFormat>Presentación en pantalla (16:9)</PresentationFormat>
  <Paragraphs>119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5" baseType="lpstr">
      <vt:lpstr>Helvetica</vt:lpstr>
      <vt:lpstr>Helvetica Neue</vt:lpstr>
      <vt:lpstr>Raleway</vt:lpstr>
      <vt:lpstr>Ovo</vt:lpstr>
      <vt:lpstr>Source Sans Pro</vt:lpstr>
      <vt:lpstr>Arial</vt:lpstr>
      <vt:lpstr>Wingdings</vt:lpstr>
      <vt:lpstr>myriadPro</vt:lpstr>
      <vt:lpstr>Plum</vt:lpstr>
      <vt:lpstr>Machine Learning: an introduction LA-CoNGA physics</vt:lpstr>
      <vt:lpstr>Course outline</vt:lpstr>
      <vt:lpstr>Data Analysis: an introduction</vt:lpstr>
      <vt:lpstr>Data Analysis: an introduction</vt:lpstr>
      <vt:lpstr>Some data analysis applications</vt:lpstr>
      <vt:lpstr>Presentación de PowerPoint</vt:lpstr>
      <vt:lpstr>Conducción autónoma   -  Impacto en medicina</vt:lpstr>
      <vt:lpstr>Análisis de datos, nuevos retos y nuevas aplicaciones </vt:lpstr>
      <vt:lpstr>Presentación de PowerPoint</vt:lpstr>
      <vt:lpstr>Presentación de PowerPoint</vt:lpstr>
      <vt:lpstr>Presentación de PowerPoint</vt:lpstr>
      <vt:lpstr>Platforms and tools</vt:lpstr>
      <vt:lpstr>Presentación de PowerPoint</vt:lpstr>
      <vt:lpstr>Presentación de PowerPoint</vt:lpstr>
      <vt:lpstr>Machine Learning: An introduction</vt:lpstr>
      <vt:lpstr>Dos versiones de la actualidad de Inteligencia artificial ?    En cual estamos? </vt:lpstr>
      <vt:lpstr>  REALIDAD O CIENCIA FICCIÓN?    Mas cerca de la opción 1!         </vt:lpstr>
      <vt:lpstr>MACHINE LEARNING: SUPERVISED</vt:lpstr>
      <vt:lpstr>MACHINE LEARNING: UNSUPERVISED</vt:lpstr>
      <vt:lpstr>MACHINE LEARNING: DEEP LEARNING</vt:lpstr>
      <vt:lpstr>Ahora TU puedes construir tu propio modelo IA + M.L + DL  </vt:lpstr>
      <vt:lpstr>Go to the action!: step 1</vt:lpstr>
      <vt:lpstr>Presentación de PowerPoint</vt:lpstr>
      <vt:lpstr>Presentación de PowerPoint</vt:lpstr>
      <vt:lpstr>Presentación de PowerPoint</vt:lpstr>
      <vt:lpstr>Machine learning: an introduction LA-CoNGA physics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reduction of expert bias on Gleason score classification via a semi-supervised deep learning strategy</dc:title>
  <dc:creator>Famarcar</dc:creator>
  <cp:lastModifiedBy>FABIO MARTINEZ CARRILLO</cp:lastModifiedBy>
  <cp:revision>40</cp:revision>
  <dcterms:modified xsi:type="dcterms:W3CDTF">2022-06-15T14:20:49Z</dcterms:modified>
</cp:coreProperties>
</file>